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1"/>
  </p:sldMasterIdLst>
  <p:sldIdLst>
    <p:sldId id="256" r:id="rId2"/>
    <p:sldId id="265" r:id="rId3"/>
    <p:sldId id="268" r:id="rId4"/>
    <p:sldId id="269" r:id="rId5"/>
    <p:sldId id="276" r:id="rId6"/>
    <p:sldId id="259" r:id="rId7"/>
    <p:sldId id="270" r:id="rId8"/>
    <p:sldId id="278" r:id="rId9"/>
    <p:sldId id="281" r:id="rId10"/>
    <p:sldId id="261" r:id="rId11"/>
    <p:sldId id="260" r:id="rId12"/>
    <p:sldId id="262" r:id="rId13"/>
    <p:sldId id="279" r:id="rId14"/>
    <p:sldId id="263" r:id="rId15"/>
    <p:sldId id="264" r:id="rId16"/>
    <p:sldId id="267" r:id="rId17"/>
    <p:sldId id="272" r:id="rId18"/>
    <p:sldId id="282"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565"/>
  </p:normalViewPr>
  <p:slideViewPr>
    <p:cSldViewPr snapToGrid="0" snapToObjects="1">
      <p:cViewPr>
        <p:scale>
          <a:sx n="68" d="100"/>
          <a:sy n="68" d="100"/>
        </p:scale>
        <p:origin x="816"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o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0F8CF-692C-4963-8B5E-D1C0928CF160}"/>
              </a:ext>
            </a:extLst>
          </p:cNvPr>
          <p:cNvSpPr>
            <a:spLocks noGrp="1"/>
          </p:cNvSpPr>
          <p:nvPr>
            <p:ph type="ctrTitle"/>
          </p:nvPr>
        </p:nvSpPr>
        <p:spPr>
          <a:xfrm>
            <a:off x="1429612" y="1013984"/>
            <a:ext cx="7714388" cy="3260635"/>
          </a:xfrm>
        </p:spPr>
        <p:txBody>
          <a:bodyPr anchor="b"/>
          <a:lstStyle>
            <a:lvl1pPr algn="l">
              <a:defRPr sz="2800"/>
            </a:lvl1pPr>
          </a:lstStyle>
          <a:p>
            <a:r>
              <a:rPr lang="en-US" dirty="0"/>
              <a:t>Click to edit Master title style</a:t>
            </a:r>
          </a:p>
        </p:txBody>
      </p:sp>
      <p:sp>
        <p:nvSpPr>
          <p:cNvPr id="3" name="Subtitle 2">
            <a:extLst>
              <a:ext uri="{FF2B5EF4-FFF2-40B4-BE49-F238E27FC236}">
                <a16:creationId xmlns:a16="http://schemas.microsoft.com/office/drawing/2014/main" id="{9F419655-1613-4CC0-BBE9-BD2CB2C3C766}"/>
              </a:ext>
            </a:extLst>
          </p:cNvPr>
          <p:cNvSpPr>
            <a:spLocks noGrp="1"/>
          </p:cNvSpPr>
          <p:nvPr>
            <p:ph type="subTitle" idx="1"/>
          </p:nvPr>
        </p:nvSpPr>
        <p:spPr>
          <a:xfrm>
            <a:off x="1429612" y="4848464"/>
            <a:ext cx="7714388" cy="1085849"/>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40267FFF-6BC4-4DF0-BC55-B2C3BFD8ED12}"/>
              </a:ext>
            </a:extLst>
          </p:cNvPr>
          <p:cNvSpPr>
            <a:spLocks noGrp="1"/>
          </p:cNvSpPr>
          <p:nvPr>
            <p:ph type="dt" sz="half" idx="10"/>
          </p:nvPr>
        </p:nvSpPr>
        <p:spPr/>
        <p:txBody>
          <a:bodyPr/>
          <a:lstStyle/>
          <a:p>
            <a:fld id="{3C2B07E4-CDF9-4C88-A2F3-04620E58224D}" type="datetimeFigureOut">
              <a:rPr lang="en-US" smtClean="0"/>
              <a:t>4/4/2023</a:t>
            </a:fld>
            <a:endParaRPr lang="en-US"/>
          </a:p>
        </p:txBody>
      </p:sp>
      <p:sp>
        <p:nvSpPr>
          <p:cNvPr id="5" name="Footer Placeholder 4">
            <a:extLst>
              <a:ext uri="{FF2B5EF4-FFF2-40B4-BE49-F238E27FC236}">
                <a16:creationId xmlns:a16="http://schemas.microsoft.com/office/drawing/2014/main" id="{D6389830-A1B7-484B-832C-F64A558BDF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A8F727-72C8-47A9-8E54-AD84590286F9}"/>
              </a:ext>
            </a:extLst>
          </p:cNvPr>
          <p:cNvSpPr>
            <a:spLocks noGrp="1"/>
          </p:cNvSpPr>
          <p:nvPr>
            <p:ph type="sldNum" sz="quarter" idx="12"/>
          </p:nvPr>
        </p:nvSpPr>
        <p:spPr/>
        <p:txBody>
          <a:bodyPr/>
          <a:lstStyle/>
          <a:p>
            <a:fld id="{EFE71E98-A417-4ECC-ACEB-C0490C20DB04}" type="slidenum">
              <a:rPr lang="en-US" smtClean="0"/>
              <a:t>‹#›</a:t>
            </a:fld>
            <a:endParaRPr lang="en-US"/>
          </a:p>
        </p:txBody>
      </p:sp>
      <p:cxnSp>
        <p:nvCxnSpPr>
          <p:cNvPr id="7" name="Straight Connector 6">
            <a:extLst>
              <a:ext uri="{FF2B5EF4-FFF2-40B4-BE49-F238E27FC236}">
                <a16:creationId xmlns:a16="http://schemas.microsoft.com/office/drawing/2014/main" id="{AEED5540-64E5-4258-ABA4-753F07B71B38}"/>
              </a:ext>
            </a:extLst>
          </p:cNvPr>
          <p:cNvCxnSpPr>
            <a:cxnSpLocks/>
          </p:cNvCxnSpPr>
          <p:nvPr/>
        </p:nvCxnSpPr>
        <p:spPr>
          <a:xfrm>
            <a:off x="1524000" y="4571506"/>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701972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C8A5DE-E5C6-4DB9-AD28-8F1EAC6F5513}"/>
              </a:ext>
            </a:extLst>
          </p:cNvPr>
          <p:cNvSpPr>
            <a:spLocks noGrp="1"/>
          </p:cNvSpPr>
          <p:nvPr>
            <p:ph type="title"/>
          </p:nvPr>
        </p:nvSpPr>
        <p:spPr/>
        <p:txBody>
          <a:bodyPr/>
          <a:lstStyle>
            <a:lvl1pPr>
              <a:defRPr>
                <a:solidFill>
                  <a:schemeClr val="tx1"/>
                </a:solidFill>
              </a:defRPr>
            </a:lvl1pPr>
          </a:lstStyle>
          <a:p>
            <a:r>
              <a:rPr lang="en-US" dirty="0"/>
              <a:t>Click to edit Master title style</a:t>
            </a:r>
          </a:p>
        </p:txBody>
      </p:sp>
      <p:sp>
        <p:nvSpPr>
          <p:cNvPr id="3" name="Vertical Text Placeholder 2">
            <a:extLst>
              <a:ext uri="{FF2B5EF4-FFF2-40B4-BE49-F238E27FC236}">
                <a16:creationId xmlns:a16="http://schemas.microsoft.com/office/drawing/2014/main" id="{4363E08E-9B2D-4740-9AC6-D5E1CFB95FC6}"/>
              </a:ext>
            </a:extLst>
          </p:cNvPr>
          <p:cNvSpPr>
            <a:spLocks noGrp="1"/>
          </p:cNvSpPr>
          <p:nvPr>
            <p:ph type="body" orient="vert" idx="1"/>
          </p:nvPr>
        </p:nvSpPr>
        <p:spPr>
          <a:xfrm>
            <a:off x="1429566" y="2229957"/>
            <a:ext cx="9238434" cy="3866043"/>
          </a:xfrm>
        </p:spPr>
        <p:txBody>
          <a:bodyPr vert="eaVert"/>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4E4E3736-E8AA-4F58-9D3A-27050B287F9D}"/>
              </a:ext>
            </a:extLst>
          </p:cNvPr>
          <p:cNvSpPr>
            <a:spLocks noGrp="1"/>
          </p:cNvSpPr>
          <p:nvPr>
            <p:ph type="dt" sz="half" idx="10"/>
          </p:nvPr>
        </p:nvSpPr>
        <p:spPr/>
        <p:txBody>
          <a:bodyPr/>
          <a:lstStyle/>
          <a:p>
            <a:fld id="{3C2B07E4-CDF9-4C88-A2F3-04620E58224D}" type="datetimeFigureOut">
              <a:rPr lang="en-US" smtClean="0"/>
              <a:t>4/4/2023</a:t>
            </a:fld>
            <a:endParaRPr lang="en-US"/>
          </a:p>
        </p:txBody>
      </p:sp>
      <p:sp>
        <p:nvSpPr>
          <p:cNvPr id="5" name="Footer Placeholder 4">
            <a:extLst>
              <a:ext uri="{FF2B5EF4-FFF2-40B4-BE49-F238E27FC236}">
                <a16:creationId xmlns:a16="http://schemas.microsoft.com/office/drawing/2014/main" id="{1DE95E84-15BC-478B-9DAB-15025867BB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3E9D98F-E0A8-4254-A957-7F17811D017E}"/>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11107316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7DE70F5-2276-4F91-9FC2-8DA4B528814A}"/>
              </a:ext>
            </a:extLst>
          </p:cNvPr>
          <p:cNvSpPr>
            <a:spLocks noGrp="1"/>
          </p:cNvSpPr>
          <p:nvPr>
            <p:ph type="title" orient="vert"/>
          </p:nvPr>
        </p:nvSpPr>
        <p:spPr>
          <a:xfrm>
            <a:off x="9144000" y="1467699"/>
            <a:ext cx="1758461" cy="4628301"/>
          </a:xfrm>
        </p:spPr>
        <p:txBody>
          <a:bodyPr vert="eaVert"/>
          <a:lstStyle>
            <a:lvl1pPr>
              <a:defRPr>
                <a:solidFill>
                  <a:schemeClr val="tx1"/>
                </a:solidFill>
              </a:defRPr>
            </a:lvl1pPr>
          </a:lstStyle>
          <a:p>
            <a:r>
              <a:rPr lang="en-US" dirty="0"/>
              <a:t>Click to edit Master title style</a:t>
            </a:r>
          </a:p>
        </p:txBody>
      </p:sp>
      <p:sp>
        <p:nvSpPr>
          <p:cNvPr id="3" name="Vertical Text Placeholder 2">
            <a:extLst>
              <a:ext uri="{FF2B5EF4-FFF2-40B4-BE49-F238E27FC236}">
                <a16:creationId xmlns:a16="http://schemas.microsoft.com/office/drawing/2014/main" id="{D21856C5-C2FD-45E4-A631-AC06B5495BEA}"/>
              </a:ext>
            </a:extLst>
          </p:cNvPr>
          <p:cNvSpPr>
            <a:spLocks noGrp="1"/>
          </p:cNvSpPr>
          <p:nvPr>
            <p:ph type="body" orient="vert" idx="1"/>
          </p:nvPr>
        </p:nvSpPr>
        <p:spPr>
          <a:xfrm>
            <a:off x="1182312" y="1467699"/>
            <a:ext cx="7839379" cy="4628301"/>
          </a:xfrm>
        </p:spPr>
        <p:txBody>
          <a:bodyPr vert="eaVert"/>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5EE336EA-B6DD-4115-9C67-79A24C866ED4}"/>
              </a:ext>
            </a:extLst>
          </p:cNvPr>
          <p:cNvSpPr>
            <a:spLocks noGrp="1"/>
          </p:cNvSpPr>
          <p:nvPr>
            <p:ph type="dt" sz="half" idx="10"/>
          </p:nvPr>
        </p:nvSpPr>
        <p:spPr/>
        <p:txBody>
          <a:bodyPr/>
          <a:lstStyle/>
          <a:p>
            <a:fld id="{3C2B07E4-CDF9-4C88-A2F3-04620E58224D}" type="datetimeFigureOut">
              <a:rPr lang="en-US" smtClean="0"/>
              <a:t>4/4/2023</a:t>
            </a:fld>
            <a:endParaRPr lang="en-US"/>
          </a:p>
        </p:txBody>
      </p:sp>
      <p:sp>
        <p:nvSpPr>
          <p:cNvPr id="5" name="Footer Placeholder 4">
            <a:extLst>
              <a:ext uri="{FF2B5EF4-FFF2-40B4-BE49-F238E27FC236}">
                <a16:creationId xmlns:a16="http://schemas.microsoft.com/office/drawing/2014/main" id="{C2EA668B-1DAB-449C-9BA4-7B1572A22B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C6567E-119D-4C98-93FF-73A332803A13}"/>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37390118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EF94C-BCB1-4F4C-AF70-DD2A5C4E3318}"/>
              </a:ext>
            </a:extLst>
          </p:cNvPr>
          <p:cNvSpPr>
            <a:spLocks noGrp="1"/>
          </p:cNvSpPr>
          <p:nvPr>
            <p:ph type="title"/>
          </p:nvPr>
        </p:nvSpPr>
        <p:spPr>
          <a:xfrm>
            <a:off x="1429566" y="1045445"/>
            <a:ext cx="9238434" cy="857559"/>
          </a:xfrm>
        </p:spPr>
        <p:txBody>
          <a:bodyPr anchor="b"/>
          <a:lstStyle>
            <a:lvl1pPr>
              <a:defRPr>
                <a:solidFill>
                  <a:schemeClr val="tx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8A909B75-A057-44B5-872F-DF01BDC8EA07}"/>
              </a:ext>
            </a:extLst>
          </p:cNvPr>
          <p:cNvSpPr>
            <a:spLocks noGrp="1"/>
          </p:cNvSpPr>
          <p:nvPr>
            <p:ph idx="1"/>
          </p:nvPr>
        </p:nvSpPr>
        <p:spPr>
          <a:xfrm>
            <a:off x="1429566" y="2286000"/>
            <a:ext cx="9238434" cy="38100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9806260C-3219-4812-88F2-3162D37F293B}"/>
              </a:ext>
            </a:extLst>
          </p:cNvPr>
          <p:cNvSpPr>
            <a:spLocks noGrp="1"/>
          </p:cNvSpPr>
          <p:nvPr>
            <p:ph type="dt" sz="half" idx="10"/>
          </p:nvPr>
        </p:nvSpPr>
        <p:spPr/>
        <p:txBody>
          <a:bodyPr/>
          <a:lstStyle/>
          <a:p>
            <a:fld id="{3C2B07E4-CDF9-4C88-A2F3-04620E58224D}" type="datetimeFigureOut">
              <a:rPr lang="en-US" smtClean="0"/>
              <a:t>4/4/2023</a:t>
            </a:fld>
            <a:endParaRPr lang="en-US"/>
          </a:p>
        </p:txBody>
      </p:sp>
      <p:sp>
        <p:nvSpPr>
          <p:cNvPr id="5" name="Footer Placeholder 4">
            <a:extLst>
              <a:ext uri="{FF2B5EF4-FFF2-40B4-BE49-F238E27FC236}">
                <a16:creationId xmlns:a16="http://schemas.microsoft.com/office/drawing/2014/main" id="{F2762B73-9C01-4BE3-A199-782BE6EBA6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761492-EB56-4454-9D2A-8BB94AACB899}"/>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33068797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980A128-A52A-402C-865B-1BF08D7F0458}"/>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E900447-3778-4AB7-ACB3-7C2313FE9A47}"/>
              </a:ext>
            </a:extLst>
          </p:cNvPr>
          <p:cNvSpPr>
            <a:spLocks noGrp="1"/>
          </p:cNvSpPr>
          <p:nvPr>
            <p:ph type="title"/>
          </p:nvPr>
        </p:nvSpPr>
        <p:spPr>
          <a:xfrm>
            <a:off x="1421745" y="1287554"/>
            <a:ext cx="8284963" cy="3113064"/>
          </a:xfrm>
        </p:spPr>
        <p:txBody>
          <a:bodyPr anchor="t"/>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F9B910C9-BA3C-4D31-9C62-2C2408591FF2}"/>
              </a:ext>
            </a:extLst>
          </p:cNvPr>
          <p:cNvSpPr>
            <a:spLocks noGrp="1"/>
          </p:cNvSpPr>
          <p:nvPr>
            <p:ph type="body" idx="1"/>
          </p:nvPr>
        </p:nvSpPr>
        <p:spPr>
          <a:xfrm>
            <a:off x="1421744" y="4619707"/>
            <a:ext cx="7722256" cy="1476293"/>
          </a:xfrm>
        </p:spPr>
        <p:txBody>
          <a:bodyPr anchor="b">
            <a:normAutofit/>
          </a:bodyPr>
          <a:lstStyle>
            <a:lvl1pPr marL="0" indent="0">
              <a:buNone/>
              <a:defRPr sz="18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58742E8A-6B69-406B-A3DF-0A1B76832E0A}"/>
              </a:ext>
            </a:extLst>
          </p:cNvPr>
          <p:cNvSpPr>
            <a:spLocks noGrp="1"/>
          </p:cNvSpPr>
          <p:nvPr>
            <p:ph type="dt" sz="half" idx="10"/>
          </p:nvPr>
        </p:nvSpPr>
        <p:spPr/>
        <p:txBody>
          <a:bodyPr/>
          <a:lstStyle/>
          <a:p>
            <a:fld id="{3C2B07E4-CDF9-4C88-A2F3-04620E58224D}" type="datetimeFigureOut">
              <a:rPr lang="en-US" smtClean="0"/>
              <a:t>4/4/2023</a:t>
            </a:fld>
            <a:endParaRPr lang="en-US"/>
          </a:p>
        </p:txBody>
      </p:sp>
      <p:sp>
        <p:nvSpPr>
          <p:cNvPr id="5" name="Footer Placeholder 4">
            <a:extLst>
              <a:ext uri="{FF2B5EF4-FFF2-40B4-BE49-F238E27FC236}">
                <a16:creationId xmlns:a16="http://schemas.microsoft.com/office/drawing/2014/main" id="{64D665CF-4461-4BB8-8F3A-ED1CB1084CA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898B27-5EF3-49F4-B3CE-F3CF419AE06E}"/>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33471278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33F3BA-5AD5-4F15-97B2-E4652D1D4E15}"/>
              </a:ext>
            </a:extLst>
          </p:cNvPr>
          <p:cNvSpPr>
            <a:spLocks noGrp="1"/>
          </p:cNvSpPr>
          <p:nvPr>
            <p:ph type="title"/>
          </p:nvPr>
        </p:nvSpPr>
        <p:spPr>
          <a:xfrm>
            <a:off x="1429566" y="1013411"/>
            <a:ext cx="9238434" cy="889592"/>
          </a:xfrm>
        </p:spPr>
        <p:txBody>
          <a:bodyPr/>
          <a:lstStyle>
            <a:lvl1pPr>
              <a:defRPr>
                <a:solidFill>
                  <a:schemeClr val="tx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7EA997B8-1FD3-40E6-A486-256EB41DB70A}"/>
              </a:ext>
            </a:extLst>
          </p:cNvPr>
          <p:cNvSpPr>
            <a:spLocks noGrp="1"/>
          </p:cNvSpPr>
          <p:nvPr>
            <p:ph sz="half" idx="1"/>
          </p:nvPr>
        </p:nvSpPr>
        <p:spPr>
          <a:xfrm>
            <a:off x="1429566" y="2135565"/>
            <a:ext cx="4495800" cy="3960435"/>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4183F4D8-AA9A-4AF7-86EA-E4D797B98CE9}"/>
              </a:ext>
            </a:extLst>
          </p:cNvPr>
          <p:cNvSpPr>
            <a:spLocks noGrp="1"/>
          </p:cNvSpPr>
          <p:nvPr>
            <p:ph sz="half" idx="2"/>
          </p:nvPr>
        </p:nvSpPr>
        <p:spPr>
          <a:xfrm>
            <a:off x="6172200" y="2135565"/>
            <a:ext cx="4495800" cy="3960435"/>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BA08823E-BC08-4810-9BFF-35D2EA2AE729}"/>
              </a:ext>
            </a:extLst>
          </p:cNvPr>
          <p:cNvSpPr>
            <a:spLocks noGrp="1"/>
          </p:cNvSpPr>
          <p:nvPr>
            <p:ph type="dt" sz="half" idx="10"/>
          </p:nvPr>
        </p:nvSpPr>
        <p:spPr/>
        <p:txBody>
          <a:bodyPr/>
          <a:lstStyle/>
          <a:p>
            <a:fld id="{3C2B07E4-CDF9-4C88-A2F3-04620E58224D}" type="datetimeFigureOut">
              <a:rPr lang="en-US" smtClean="0"/>
              <a:t>4/4/2023</a:t>
            </a:fld>
            <a:endParaRPr lang="en-US"/>
          </a:p>
        </p:txBody>
      </p:sp>
      <p:sp>
        <p:nvSpPr>
          <p:cNvPr id="6" name="Footer Placeholder 5">
            <a:extLst>
              <a:ext uri="{FF2B5EF4-FFF2-40B4-BE49-F238E27FC236}">
                <a16:creationId xmlns:a16="http://schemas.microsoft.com/office/drawing/2014/main" id="{2FDD2BFB-BB2C-4C4A-A6E1-DD223C2BE02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D369B2-12F8-4583-8A7F-523C9A3EF09B}"/>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734926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C717F-84B9-44BA-8DD6-680394AB193E}"/>
              </a:ext>
            </a:extLst>
          </p:cNvPr>
          <p:cNvSpPr>
            <a:spLocks noGrp="1"/>
          </p:cNvSpPr>
          <p:nvPr>
            <p:ph type="title"/>
          </p:nvPr>
        </p:nvSpPr>
        <p:spPr>
          <a:xfrm>
            <a:off x="1429566" y="1079150"/>
            <a:ext cx="9238434" cy="823912"/>
          </a:xfrm>
        </p:spPr>
        <p:txBody>
          <a:bodyPr/>
          <a:lstStyle>
            <a:lvl1pPr>
              <a:defRPr>
                <a:solidFill>
                  <a:schemeClr val="tx1"/>
                </a:solidFill>
              </a:defRPr>
            </a:lvl1pPr>
          </a:lstStyle>
          <a:p>
            <a:r>
              <a:rPr lang="en-US" dirty="0"/>
              <a:t>Click to edit Master title style</a:t>
            </a:r>
          </a:p>
        </p:txBody>
      </p:sp>
      <p:sp>
        <p:nvSpPr>
          <p:cNvPr id="3" name="Text Placeholder 2">
            <a:extLst>
              <a:ext uri="{FF2B5EF4-FFF2-40B4-BE49-F238E27FC236}">
                <a16:creationId xmlns:a16="http://schemas.microsoft.com/office/drawing/2014/main" id="{2A1217D6-7448-4625-964F-5D82F65F11F7}"/>
              </a:ext>
            </a:extLst>
          </p:cNvPr>
          <p:cNvSpPr>
            <a:spLocks noGrp="1"/>
          </p:cNvSpPr>
          <p:nvPr>
            <p:ph type="body" idx="1"/>
          </p:nvPr>
        </p:nvSpPr>
        <p:spPr>
          <a:xfrm>
            <a:off x="1429567" y="2013217"/>
            <a:ext cx="4495799" cy="704232"/>
          </a:xfrm>
        </p:spPr>
        <p:txBody>
          <a:bodyPr anchor="b">
            <a:normAutofit/>
          </a:bodyPr>
          <a:lstStyle>
            <a:lvl1pPr marL="0" indent="0">
              <a:lnSpc>
                <a:spcPct val="100000"/>
              </a:lnSpc>
              <a:buNone/>
              <a:defRPr sz="1800" b="0" cap="all" spc="30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253A534C-0B54-4327-99C0-4F0019FD21F6}"/>
              </a:ext>
            </a:extLst>
          </p:cNvPr>
          <p:cNvSpPr>
            <a:spLocks noGrp="1"/>
          </p:cNvSpPr>
          <p:nvPr>
            <p:ph sz="half" idx="2"/>
          </p:nvPr>
        </p:nvSpPr>
        <p:spPr>
          <a:xfrm>
            <a:off x="1429567" y="3048000"/>
            <a:ext cx="4495800" cy="30480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389D4A63-0795-4B74-8C11-5FE7944118C7}"/>
              </a:ext>
            </a:extLst>
          </p:cNvPr>
          <p:cNvSpPr>
            <a:spLocks noGrp="1"/>
          </p:cNvSpPr>
          <p:nvPr>
            <p:ph type="body" sz="quarter" idx="3"/>
          </p:nvPr>
        </p:nvSpPr>
        <p:spPr>
          <a:xfrm>
            <a:off x="6172200" y="2013215"/>
            <a:ext cx="4495800" cy="704233"/>
          </a:xfrm>
        </p:spPr>
        <p:txBody>
          <a:bodyPr anchor="b">
            <a:normAutofit/>
          </a:bodyPr>
          <a:lstStyle>
            <a:lvl1pPr marL="0" indent="0">
              <a:lnSpc>
                <a:spcPct val="100000"/>
              </a:lnSpc>
              <a:buNone/>
              <a:defRPr sz="1800" b="0" cap="all" spc="30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823D16F3-F747-441B-9854-27225954DEC4}"/>
              </a:ext>
            </a:extLst>
          </p:cNvPr>
          <p:cNvSpPr>
            <a:spLocks noGrp="1"/>
          </p:cNvSpPr>
          <p:nvPr>
            <p:ph sz="quarter" idx="4"/>
          </p:nvPr>
        </p:nvSpPr>
        <p:spPr>
          <a:xfrm>
            <a:off x="6172200" y="3048000"/>
            <a:ext cx="4495800" cy="30480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0E8168E2-6B97-486E-B0E4-4E7F5CDBB5B1}"/>
              </a:ext>
            </a:extLst>
          </p:cNvPr>
          <p:cNvSpPr>
            <a:spLocks noGrp="1"/>
          </p:cNvSpPr>
          <p:nvPr>
            <p:ph type="dt" sz="half" idx="10"/>
          </p:nvPr>
        </p:nvSpPr>
        <p:spPr/>
        <p:txBody>
          <a:bodyPr/>
          <a:lstStyle/>
          <a:p>
            <a:fld id="{3C2B07E4-CDF9-4C88-A2F3-04620E58224D}" type="datetimeFigureOut">
              <a:rPr lang="en-US" smtClean="0"/>
              <a:t>4/4/2023</a:t>
            </a:fld>
            <a:endParaRPr lang="en-US"/>
          </a:p>
        </p:txBody>
      </p:sp>
      <p:sp>
        <p:nvSpPr>
          <p:cNvPr id="8" name="Footer Placeholder 7">
            <a:extLst>
              <a:ext uri="{FF2B5EF4-FFF2-40B4-BE49-F238E27FC236}">
                <a16:creationId xmlns:a16="http://schemas.microsoft.com/office/drawing/2014/main" id="{D05D3E2B-2F4E-4347-A8E9-27EB7D0359B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C1FC4F5-6876-414E-9E30-84706A3F528C}"/>
              </a:ext>
            </a:extLst>
          </p:cNvPr>
          <p:cNvSpPr>
            <a:spLocks noGrp="1"/>
          </p:cNvSpPr>
          <p:nvPr>
            <p:ph type="sldNum" sz="quarter" idx="12"/>
          </p:nvPr>
        </p:nvSpPr>
        <p:spPr/>
        <p:txBody>
          <a:bodyPr/>
          <a:lstStyle/>
          <a:p>
            <a:fld id="{EFE71E98-A417-4ECC-ACEB-C0490C20DB04}" type="slidenum">
              <a:rPr lang="en-US" smtClean="0"/>
              <a:t>‹#›</a:t>
            </a:fld>
            <a:endParaRPr lang="en-US"/>
          </a:p>
        </p:txBody>
      </p:sp>
      <p:cxnSp>
        <p:nvCxnSpPr>
          <p:cNvPr id="11" name="Straight Connector 10">
            <a:extLst>
              <a:ext uri="{FF2B5EF4-FFF2-40B4-BE49-F238E27FC236}">
                <a16:creationId xmlns:a16="http://schemas.microsoft.com/office/drawing/2014/main" id="{A70D2F04-5474-46B9-B838-858CDF4AB2D2}"/>
              </a:ext>
            </a:extLst>
          </p:cNvPr>
          <p:cNvCxnSpPr>
            <a:cxnSpLocks/>
          </p:cNvCxnSpPr>
          <p:nvPr/>
        </p:nvCxnSpPr>
        <p:spPr>
          <a:xfrm>
            <a:off x="6270727" y="2876662"/>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CADEE893-BE45-47F3-BCF0-02424B3503CC}"/>
              </a:ext>
            </a:extLst>
          </p:cNvPr>
          <p:cNvSpPr/>
          <p:nvPr/>
        </p:nvSpPr>
        <p:spPr>
          <a:xfrm>
            <a:off x="-1171838" y="4592406"/>
            <a:ext cx="808262" cy="38971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3FB5178A-4501-4B56-8BF1-D083D7B021CE}"/>
              </a:ext>
            </a:extLst>
          </p:cNvPr>
          <p:cNvCxnSpPr>
            <a:cxnSpLocks/>
          </p:cNvCxnSpPr>
          <p:nvPr/>
        </p:nvCxnSpPr>
        <p:spPr>
          <a:xfrm>
            <a:off x="1524000" y="2876662"/>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317599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52109C6-041C-42BA-B507-8EA298046EDD}"/>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F7BF877-20DD-40F4-AEA8-E1B6D5350D2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67DC874-15B5-4338-B7D1-8E393AB4C16E}"/>
              </a:ext>
            </a:extLst>
          </p:cNvPr>
          <p:cNvSpPr>
            <a:spLocks noGrp="1"/>
          </p:cNvSpPr>
          <p:nvPr>
            <p:ph type="dt" sz="half" idx="10"/>
          </p:nvPr>
        </p:nvSpPr>
        <p:spPr/>
        <p:txBody>
          <a:bodyPr/>
          <a:lstStyle/>
          <a:p>
            <a:fld id="{3C2B07E4-CDF9-4C88-A2F3-04620E58224D}" type="datetimeFigureOut">
              <a:rPr lang="en-US" smtClean="0"/>
              <a:t>4/4/2023</a:t>
            </a:fld>
            <a:endParaRPr lang="en-US"/>
          </a:p>
        </p:txBody>
      </p:sp>
      <p:sp>
        <p:nvSpPr>
          <p:cNvPr id="4" name="Footer Placeholder 3">
            <a:extLst>
              <a:ext uri="{FF2B5EF4-FFF2-40B4-BE49-F238E27FC236}">
                <a16:creationId xmlns:a16="http://schemas.microsoft.com/office/drawing/2014/main" id="{7E66BAE3-24C5-483F-9141-D860A265E78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59AEEB4-66F8-4008-B616-804FB9D91CF9}"/>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32706068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46C975-8FFB-4A4B-9213-774EE3901DE9}"/>
              </a:ext>
            </a:extLst>
          </p:cNvPr>
          <p:cNvSpPr>
            <a:spLocks noGrp="1"/>
          </p:cNvSpPr>
          <p:nvPr>
            <p:ph type="dt" sz="half" idx="10"/>
          </p:nvPr>
        </p:nvSpPr>
        <p:spPr/>
        <p:txBody>
          <a:bodyPr/>
          <a:lstStyle/>
          <a:p>
            <a:fld id="{3C2B07E4-CDF9-4C88-A2F3-04620E58224D}" type="datetimeFigureOut">
              <a:rPr lang="en-US" smtClean="0"/>
              <a:t>4/4/2023</a:t>
            </a:fld>
            <a:endParaRPr lang="en-US"/>
          </a:p>
        </p:txBody>
      </p:sp>
      <p:sp>
        <p:nvSpPr>
          <p:cNvPr id="3" name="Footer Placeholder 2">
            <a:extLst>
              <a:ext uri="{FF2B5EF4-FFF2-40B4-BE49-F238E27FC236}">
                <a16:creationId xmlns:a16="http://schemas.microsoft.com/office/drawing/2014/main" id="{4FBA744F-475D-4105-8E4A-02581554953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F3FA64C-7966-4D6F-88D7-4B89F2A1DF2C}"/>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42215045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D4ED5F-AB94-4DCF-8971-B8B2B55AF653}"/>
              </a:ext>
            </a:extLst>
          </p:cNvPr>
          <p:cNvSpPr>
            <a:spLocks noGrp="1"/>
          </p:cNvSpPr>
          <p:nvPr>
            <p:ph type="title"/>
          </p:nvPr>
        </p:nvSpPr>
        <p:spPr>
          <a:xfrm>
            <a:off x="1443740" y="1558944"/>
            <a:ext cx="3279689" cy="1864196"/>
          </a:xfrm>
        </p:spPr>
        <p:txBody>
          <a:bodyPr anchor="b"/>
          <a:lstStyle>
            <a:lvl1pPr algn="r">
              <a:defRPr sz="2800">
                <a:solidFill>
                  <a:schemeClr val="tx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141EE4CB-68CF-4BF3-A891-8277AFD13D88}"/>
              </a:ext>
            </a:extLst>
          </p:cNvPr>
          <p:cNvSpPr>
            <a:spLocks noGrp="1"/>
          </p:cNvSpPr>
          <p:nvPr>
            <p:ph idx="1"/>
          </p:nvPr>
        </p:nvSpPr>
        <p:spPr>
          <a:xfrm>
            <a:off x="5334000" y="762000"/>
            <a:ext cx="5333999" cy="5334000"/>
          </a:xfrm>
        </p:spPr>
        <p:txBody>
          <a:bodyPr anchor="ctr">
            <a:normAutofit/>
          </a:bodyPr>
          <a:lstStyle>
            <a:lvl1pPr>
              <a:defRPr sz="2800">
                <a:solidFill>
                  <a:schemeClr val="tx1"/>
                </a:solidFill>
              </a:defRPr>
            </a:lvl1pPr>
            <a:lvl2pPr>
              <a:defRPr sz="2400">
                <a:solidFill>
                  <a:schemeClr val="tx1"/>
                </a:solidFill>
              </a:defRPr>
            </a:lvl2pPr>
            <a:lvl3pPr>
              <a:defRPr sz="2000">
                <a:solidFill>
                  <a:schemeClr val="tx1"/>
                </a:solidFill>
              </a:defRPr>
            </a:lvl3pPr>
            <a:lvl4pPr>
              <a:defRPr sz="1800">
                <a:solidFill>
                  <a:schemeClr val="tx1"/>
                </a:solidFill>
              </a:defRPr>
            </a:lvl4pPr>
            <a:lvl5pPr>
              <a:defRPr sz="1800">
                <a:solidFill>
                  <a:schemeClr val="tx1"/>
                </a:solidFill>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95292E72-B66D-40EE-B182-5585382A6DC9}"/>
              </a:ext>
            </a:extLst>
          </p:cNvPr>
          <p:cNvSpPr>
            <a:spLocks noGrp="1"/>
          </p:cNvSpPr>
          <p:nvPr>
            <p:ph type="body" sz="half" idx="2"/>
          </p:nvPr>
        </p:nvSpPr>
        <p:spPr>
          <a:xfrm>
            <a:off x="1443741" y="3649682"/>
            <a:ext cx="3233096" cy="1933605"/>
          </a:xfrm>
        </p:spPr>
        <p:txBody>
          <a:bodyPr/>
          <a:lstStyle>
            <a:lvl1pPr marL="0" indent="0" algn="r">
              <a:buNone/>
              <a:defRPr sz="16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ED73B694-B050-45F3-AE6F-A86A129F1C64}"/>
              </a:ext>
            </a:extLst>
          </p:cNvPr>
          <p:cNvSpPr>
            <a:spLocks noGrp="1"/>
          </p:cNvSpPr>
          <p:nvPr>
            <p:ph type="dt" sz="half" idx="10"/>
          </p:nvPr>
        </p:nvSpPr>
        <p:spPr/>
        <p:txBody>
          <a:bodyPr/>
          <a:lstStyle/>
          <a:p>
            <a:fld id="{3C2B07E4-CDF9-4C88-A2F3-04620E58224D}" type="datetimeFigureOut">
              <a:rPr lang="en-US" smtClean="0"/>
              <a:t>4/4/2023</a:t>
            </a:fld>
            <a:endParaRPr lang="en-US"/>
          </a:p>
        </p:txBody>
      </p:sp>
      <p:sp>
        <p:nvSpPr>
          <p:cNvPr id="6" name="Footer Placeholder 5">
            <a:extLst>
              <a:ext uri="{FF2B5EF4-FFF2-40B4-BE49-F238E27FC236}">
                <a16:creationId xmlns:a16="http://schemas.microsoft.com/office/drawing/2014/main" id="{7E8AE423-9CA5-46B3-96B1-7586AD0208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14B973D-F1F7-47BC-996D-6100B7C89520}"/>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36827255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AE9949-4A1F-4DA9-9B75-A6180F954B8D}"/>
              </a:ext>
            </a:extLst>
          </p:cNvPr>
          <p:cNvSpPr>
            <a:spLocks noGrp="1"/>
          </p:cNvSpPr>
          <p:nvPr>
            <p:ph type="title"/>
          </p:nvPr>
        </p:nvSpPr>
        <p:spPr>
          <a:xfrm>
            <a:off x="1433543" y="1383126"/>
            <a:ext cx="3289886" cy="2045874"/>
          </a:xfrm>
        </p:spPr>
        <p:txBody>
          <a:bodyPr anchor="b"/>
          <a:lstStyle>
            <a:lvl1pPr algn="r">
              <a:defRPr sz="2800">
                <a:solidFill>
                  <a:schemeClr val="tx1"/>
                </a:solidFill>
              </a:defRPr>
            </a:lvl1pPr>
          </a:lstStyle>
          <a:p>
            <a:r>
              <a:rPr lang="en-US" dirty="0"/>
              <a:t>Click to edit Master title style</a:t>
            </a:r>
          </a:p>
        </p:txBody>
      </p:sp>
      <p:sp>
        <p:nvSpPr>
          <p:cNvPr id="3" name="Picture Placeholder 2">
            <a:extLst>
              <a:ext uri="{FF2B5EF4-FFF2-40B4-BE49-F238E27FC236}">
                <a16:creationId xmlns:a16="http://schemas.microsoft.com/office/drawing/2014/main" id="{79A8D794-C670-4569-93D9-0FF8B35AA7AE}"/>
              </a:ext>
            </a:extLst>
          </p:cNvPr>
          <p:cNvSpPr>
            <a:spLocks noGrp="1"/>
          </p:cNvSpPr>
          <p:nvPr>
            <p:ph type="pic" idx="1"/>
          </p:nvPr>
        </p:nvSpPr>
        <p:spPr>
          <a:xfrm>
            <a:off x="5334001" y="762000"/>
            <a:ext cx="5333999" cy="5334000"/>
          </a:xfrm>
        </p:spPr>
        <p:txBody>
          <a:bodyPr/>
          <a:lstStyle>
            <a:lvl1pPr marL="0" indent="0">
              <a:buNone/>
              <a:defRPr sz="3200">
                <a:solidFill>
                  <a:schemeClr val="tx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A92486F6-AE67-4B34-B8E2-0B7576DC2E3A}"/>
              </a:ext>
            </a:extLst>
          </p:cNvPr>
          <p:cNvSpPr>
            <a:spLocks noGrp="1"/>
          </p:cNvSpPr>
          <p:nvPr>
            <p:ph type="body" sz="half" idx="2"/>
          </p:nvPr>
        </p:nvSpPr>
        <p:spPr>
          <a:xfrm>
            <a:off x="1433544" y="3649682"/>
            <a:ext cx="3243292" cy="1684317"/>
          </a:xfrm>
        </p:spPr>
        <p:txBody>
          <a:bodyPr/>
          <a:lstStyle>
            <a:lvl1pPr marL="0" indent="0" algn="r">
              <a:buNone/>
              <a:defRPr sz="16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B198B11C-BB63-49A6-B488-29D4FBF8E107}"/>
              </a:ext>
            </a:extLst>
          </p:cNvPr>
          <p:cNvSpPr>
            <a:spLocks noGrp="1"/>
          </p:cNvSpPr>
          <p:nvPr>
            <p:ph type="dt" sz="half" idx="10"/>
          </p:nvPr>
        </p:nvSpPr>
        <p:spPr/>
        <p:txBody>
          <a:bodyPr/>
          <a:lstStyle/>
          <a:p>
            <a:fld id="{3C2B07E4-CDF9-4C88-A2F3-04620E58224D}" type="datetimeFigureOut">
              <a:rPr lang="en-US" smtClean="0"/>
              <a:t>4/4/2023</a:t>
            </a:fld>
            <a:endParaRPr lang="en-US"/>
          </a:p>
        </p:txBody>
      </p:sp>
      <p:sp>
        <p:nvSpPr>
          <p:cNvPr id="6" name="Footer Placeholder 5">
            <a:extLst>
              <a:ext uri="{FF2B5EF4-FFF2-40B4-BE49-F238E27FC236}">
                <a16:creationId xmlns:a16="http://schemas.microsoft.com/office/drawing/2014/main" id="{324B9166-6D36-4F0A-9ADD-33D49A0C3A5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FB22B8F-7760-41B3-9053-DD90255B9EEE}"/>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2261757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F84152A-7FE0-4708-B7C1-DBEC8F133766}"/>
              </a:ext>
            </a:extLst>
          </p:cNvPr>
          <p:cNvSpPr>
            <a:spLocks noGrp="1"/>
          </p:cNvSpPr>
          <p:nvPr>
            <p:ph type="title"/>
          </p:nvPr>
        </p:nvSpPr>
        <p:spPr>
          <a:xfrm>
            <a:off x="1429566" y="1041621"/>
            <a:ext cx="9238434" cy="861383"/>
          </a:xfrm>
          <a:prstGeom prst="rect">
            <a:avLst/>
          </a:prstGeom>
        </p:spPr>
        <p:txBody>
          <a:bodyPr vert="horz" lIns="91440" tIns="45720" rIns="91440" bIns="45720" rtlCol="0" anchor="b">
            <a:noAutofit/>
          </a:bodyPr>
          <a:lstStyle/>
          <a:p>
            <a:r>
              <a:rPr lang="en-US" dirty="0"/>
              <a:t>Click to edit Master title style</a:t>
            </a:r>
          </a:p>
        </p:txBody>
      </p:sp>
      <p:sp>
        <p:nvSpPr>
          <p:cNvPr id="3" name="Text Placeholder 2">
            <a:extLst>
              <a:ext uri="{FF2B5EF4-FFF2-40B4-BE49-F238E27FC236}">
                <a16:creationId xmlns:a16="http://schemas.microsoft.com/office/drawing/2014/main" id="{B911AB53-BAF9-439D-9451-47193CF2FF8E}"/>
              </a:ext>
            </a:extLst>
          </p:cNvPr>
          <p:cNvSpPr>
            <a:spLocks noGrp="1"/>
          </p:cNvSpPr>
          <p:nvPr>
            <p:ph type="body" idx="1"/>
          </p:nvPr>
        </p:nvSpPr>
        <p:spPr>
          <a:xfrm>
            <a:off x="1429566" y="2285999"/>
            <a:ext cx="9238434" cy="381000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FB96D9F-562A-496F-A530-A561994DC5EF}"/>
              </a:ext>
            </a:extLst>
          </p:cNvPr>
          <p:cNvSpPr>
            <a:spLocks noGrp="1"/>
          </p:cNvSpPr>
          <p:nvPr>
            <p:ph type="dt" sz="half" idx="2"/>
          </p:nvPr>
        </p:nvSpPr>
        <p:spPr>
          <a:xfrm rot="5400000">
            <a:off x="10471087" y="4891318"/>
            <a:ext cx="2673295" cy="365125"/>
          </a:xfrm>
          <a:prstGeom prst="rect">
            <a:avLst/>
          </a:prstGeom>
        </p:spPr>
        <p:txBody>
          <a:bodyPr vert="horz" lIns="91440" tIns="45720" rIns="91440" bIns="45720" rtlCol="0" anchor="ctr"/>
          <a:lstStyle>
            <a:lvl1pPr algn="l">
              <a:defRPr sz="700" b="1" cap="all" spc="300" baseline="0">
                <a:solidFill>
                  <a:schemeClr val="tx1"/>
                </a:solidFill>
              </a:defRPr>
            </a:lvl1pPr>
          </a:lstStyle>
          <a:p>
            <a:fld id="{3C2B07E4-CDF9-4C88-A2F3-04620E58224D}" type="datetimeFigureOut">
              <a:rPr lang="en-US" smtClean="0"/>
              <a:pPr/>
              <a:t>4/4/2023</a:t>
            </a:fld>
            <a:endParaRPr lang="en-US" dirty="0"/>
          </a:p>
        </p:txBody>
      </p:sp>
      <p:sp>
        <p:nvSpPr>
          <p:cNvPr id="5" name="Footer Placeholder 4">
            <a:extLst>
              <a:ext uri="{FF2B5EF4-FFF2-40B4-BE49-F238E27FC236}">
                <a16:creationId xmlns:a16="http://schemas.microsoft.com/office/drawing/2014/main" id="{CC3060FE-AAC3-4FAE-9EB4-BCAE72D95670}"/>
              </a:ext>
            </a:extLst>
          </p:cNvPr>
          <p:cNvSpPr>
            <a:spLocks noGrp="1"/>
          </p:cNvSpPr>
          <p:nvPr>
            <p:ph type="ftr" sz="quarter" idx="3"/>
          </p:nvPr>
        </p:nvSpPr>
        <p:spPr>
          <a:xfrm rot="5400000">
            <a:off x="10473021" y="1609893"/>
            <a:ext cx="2669427" cy="365125"/>
          </a:xfrm>
          <a:prstGeom prst="rect">
            <a:avLst/>
          </a:prstGeom>
        </p:spPr>
        <p:txBody>
          <a:bodyPr vert="horz" lIns="91440" tIns="45720" rIns="91440" bIns="45720" rtlCol="0" anchor="ctr"/>
          <a:lstStyle>
            <a:lvl1pPr algn="r">
              <a:defRPr sz="700" b="1" cap="all" spc="300" baseline="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4777EDB2-8F31-42FA-B253-62D241466385}"/>
              </a:ext>
            </a:extLst>
          </p:cNvPr>
          <p:cNvSpPr>
            <a:spLocks noGrp="1"/>
          </p:cNvSpPr>
          <p:nvPr>
            <p:ph type="sldNum" sz="quarter" idx="4"/>
          </p:nvPr>
        </p:nvSpPr>
        <p:spPr>
          <a:xfrm>
            <a:off x="11492908" y="3219853"/>
            <a:ext cx="629653" cy="429830"/>
          </a:xfrm>
          <a:prstGeom prst="rect">
            <a:avLst/>
          </a:prstGeom>
        </p:spPr>
        <p:txBody>
          <a:bodyPr vert="horz" lIns="91440" tIns="45720" rIns="91440" bIns="45720" rtlCol="0" anchor="ctr"/>
          <a:lstStyle>
            <a:lvl1pPr algn="ctr">
              <a:defRPr sz="1600" b="1">
                <a:solidFill>
                  <a:schemeClr val="tx1">
                    <a:tint val="75000"/>
                  </a:schemeClr>
                </a:solidFill>
                <a:latin typeface="+mj-lt"/>
              </a:defRPr>
            </a:lvl1pPr>
          </a:lstStyle>
          <a:p>
            <a:fld id="{EFE71E98-A417-4ECC-ACEB-C0490C20DB04}" type="slidenum">
              <a:rPr lang="en-US" smtClean="0"/>
              <a:pPr/>
              <a:t>‹#›</a:t>
            </a:fld>
            <a:endParaRPr lang="en-US"/>
          </a:p>
        </p:txBody>
      </p:sp>
    </p:spTree>
    <p:extLst>
      <p:ext uri="{BB962C8B-B14F-4D97-AF65-F5344CB8AC3E}">
        <p14:creationId xmlns:p14="http://schemas.microsoft.com/office/powerpoint/2010/main" val="238972793"/>
      </p:ext>
    </p:extLst>
  </p:cSld>
  <p:clrMap bg1="dk1" tx1="lt1" bg2="dk2" tx2="lt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72" r:id="rId6"/>
    <p:sldLayoutId id="2147483667" r:id="rId7"/>
    <p:sldLayoutId id="2147483668" r:id="rId8"/>
    <p:sldLayoutId id="2147483669" r:id="rId9"/>
    <p:sldLayoutId id="2147483671" r:id="rId10"/>
    <p:sldLayoutId id="2147483670" r:id="rId11"/>
  </p:sldLayoutIdLst>
  <p:txStyles>
    <p:titleStyle>
      <a:lvl1pPr algn="l" defTabSz="914400" rtl="0" eaLnBrk="1" latinLnBrk="0" hangingPunct="1">
        <a:lnSpc>
          <a:spcPct val="120000"/>
        </a:lnSpc>
        <a:spcBef>
          <a:spcPct val="0"/>
        </a:spcBef>
        <a:buNone/>
        <a:defRPr sz="2800" b="1" kern="1200" cap="all" spc="600" baseline="0">
          <a:solidFill>
            <a:schemeClr val="tx1"/>
          </a:solidFill>
          <a:latin typeface="+mj-lt"/>
          <a:ea typeface="+mj-ea"/>
          <a:cs typeface="+mj-cs"/>
        </a:defRPr>
      </a:lvl1pPr>
    </p:titleStyle>
    <p:bodyStyle>
      <a:lvl1pPr marL="274320" indent="-274320" algn="l" defTabSz="914400" rtl="0" eaLnBrk="1" latinLnBrk="0" hangingPunct="1">
        <a:lnSpc>
          <a:spcPct val="130000"/>
        </a:lnSpc>
        <a:spcBef>
          <a:spcPts val="1000"/>
        </a:spcBef>
        <a:buSzPct val="85000"/>
        <a:buFont typeface="Arial" panose="020B0604020202020204" pitchFamily="34" charset="0"/>
        <a:buChar char="•"/>
        <a:defRPr sz="1800" kern="1200">
          <a:solidFill>
            <a:schemeClr val="tx1"/>
          </a:solidFill>
          <a:latin typeface="+mn-lt"/>
          <a:ea typeface="+mn-ea"/>
          <a:cs typeface="+mn-cs"/>
        </a:defRPr>
      </a:lvl1pPr>
      <a:lvl2pPr marL="274320" indent="0" algn="l" defTabSz="914400" rtl="0" eaLnBrk="1" latinLnBrk="0" hangingPunct="1">
        <a:lnSpc>
          <a:spcPct val="130000"/>
        </a:lnSpc>
        <a:spcBef>
          <a:spcPts val="500"/>
        </a:spcBef>
        <a:buSzPct val="85000"/>
        <a:buFontTx/>
        <a:buNone/>
        <a:defRPr sz="1600" b="1" kern="1200">
          <a:solidFill>
            <a:schemeClr val="tx1"/>
          </a:solidFill>
          <a:latin typeface="+mn-lt"/>
          <a:ea typeface="+mn-ea"/>
          <a:cs typeface="+mn-cs"/>
        </a:defRPr>
      </a:lvl2pPr>
      <a:lvl3pPr marL="457200" indent="-182880" algn="l" defTabSz="914400" rtl="0" eaLnBrk="1" latinLnBrk="0" hangingPunct="1">
        <a:lnSpc>
          <a:spcPct val="130000"/>
        </a:lnSpc>
        <a:spcBef>
          <a:spcPts val="500"/>
        </a:spcBef>
        <a:buSzPct val="85000"/>
        <a:buFont typeface="Arial" panose="020B0604020202020204" pitchFamily="34" charset="0"/>
        <a:buChar char="•"/>
        <a:defRPr sz="1400" kern="1200">
          <a:solidFill>
            <a:schemeClr val="tx1"/>
          </a:solidFill>
          <a:latin typeface="+mn-lt"/>
          <a:ea typeface="+mn-ea"/>
          <a:cs typeface="+mn-cs"/>
        </a:defRPr>
      </a:lvl3pPr>
      <a:lvl4pPr marL="466344" indent="0" algn="l" defTabSz="914400" rtl="0" eaLnBrk="1" latinLnBrk="0" hangingPunct="1">
        <a:lnSpc>
          <a:spcPct val="130000"/>
        </a:lnSpc>
        <a:spcBef>
          <a:spcPts val="500"/>
        </a:spcBef>
        <a:buSzPct val="85000"/>
        <a:buFontTx/>
        <a:buNone/>
        <a:defRPr sz="1200" b="1" kern="1200">
          <a:solidFill>
            <a:schemeClr val="tx1"/>
          </a:solidFill>
          <a:latin typeface="+mn-lt"/>
          <a:ea typeface="+mn-ea"/>
          <a:cs typeface="+mn-cs"/>
        </a:defRPr>
      </a:lvl4pPr>
      <a:lvl5pPr marL="640080" indent="-182880" algn="l" defTabSz="914400" rtl="0" eaLnBrk="1" latinLnBrk="0" hangingPunct="1">
        <a:lnSpc>
          <a:spcPct val="130000"/>
        </a:lnSpc>
        <a:spcBef>
          <a:spcPts val="500"/>
        </a:spcBef>
        <a:buSzPct val="85000"/>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4" name="Rectangle 33">
            <a:extLst>
              <a:ext uri="{FF2B5EF4-FFF2-40B4-BE49-F238E27FC236}">
                <a16:creationId xmlns:a16="http://schemas.microsoft.com/office/drawing/2014/main" id="{B1C3281D-A46F-4842-9340-4CBC29E1B2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3">
            <a:extLst>
              <a:ext uri="{FF2B5EF4-FFF2-40B4-BE49-F238E27FC236}">
                <a16:creationId xmlns:a16="http://schemas.microsoft.com/office/drawing/2014/main" id="{F7541DF1-468B-49E2-A7B2-3FC440147259}"/>
              </a:ext>
            </a:extLst>
          </p:cNvPr>
          <p:cNvPicPr>
            <a:picLocks noChangeAspect="1"/>
          </p:cNvPicPr>
          <p:nvPr/>
        </p:nvPicPr>
        <p:blipFill rotWithShape="1">
          <a:blip r:embed="rId2">
            <a:alphaModFix/>
          </a:blip>
          <a:srcRect/>
          <a:stretch/>
        </p:blipFill>
        <p:spPr>
          <a:xfrm>
            <a:off x="20" y="10"/>
            <a:ext cx="12191980" cy="6857990"/>
          </a:xfrm>
          <a:prstGeom prst="rect">
            <a:avLst/>
          </a:prstGeom>
        </p:spPr>
      </p:pic>
      <p:sp>
        <p:nvSpPr>
          <p:cNvPr id="36" name="Rectangle 35">
            <a:extLst>
              <a:ext uri="{FF2B5EF4-FFF2-40B4-BE49-F238E27FC236}">
                <a16:creationId xmlns:a16="http://schemas.microsoft.com/office/drawing/2014/main" id="{87B080E6-308F-4DD8-A448-707DFB83CE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48637" y="1"/>
            <a:ext cx="8894726" cy="6858000"/>
          </a:xfrm>
          <a:prstGeom prst="rect">
            <a:avLst/>
          </a:prstGeom>
          <a:gradFill flip="none" rotWithShape="1">
            <a:gsLst>
              <a:gs pos="0">
                <a:srgbClr val="000000">
                  <a:alpha val="34902"/>
                </a:srgbClr>
              </a:gs>
              <a:gs pos="80000">
                <a:srgbClr val="000000">
                  <a:alpha val="0"/>
                </a:srgbClr>
              </a:gs>
              <a:gs pos="51000">
                <a:srgbClr val="000000">
                  <a:alpha val="2000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D48EEC6F-34EF-7747-BC90-742182338198}"/>
              </a:ext>
            </a:extLst>
          </p:cNvPr>
          <p:cNvSpPr>
            <a:spLocks noGrp="1"/>
          </p:cNvSpPr>
          <p:nvPr>
            <p:ph type="ctrTitle"/>
          </p:nvPr>
        </p:nvSpPr>
        <p:spPr>
          <a:xfrm>
            <a:off x="2286000" y="1523999"/>
            <a:ext cx="7620000" cy="1905001"/>
          </a:xfrm>
        </p:spPr>
        <p:txBody>
          <a:bodyPr>
            <a:normAutofit/>
          </a:bodyPr>
          <a:lstStyle/>
          <a:p>
            <a:pPr algn="ctr"/>
            <a:r>
              <a:rPr lang="en-US" dirty="0">
                <a:solidFill>
                  <a:srgbClr val="FFFFFF"/>
                </a:solidFill>
              </a:rPr>
              <a:t>Global Covid-19 Vaccination Data Analysis and Visualization</a:t>
            </a:r>
          </a:p>
        </p:txBody>
      </p:sp>
      <p:sp>
        <p:nvSpPr>
          <p:cNvPr id="3" name="Subtitle 2">
            <a:extLst>
              <a:ext uri="{FF2B5EF4-FFF2-40B4-BE49-F238E27FC236}">
                <a16:creationId xmlns:a16="http://schemas.microsoft.com/office/drawing/2014/main" id="{1AD34BD5-050B-C249-AD3B-57534870BB37}"/>
              </a:ext>
            </a:extLst>
          </p:cNvPr>
          <p:cNvSpPr>
            <a:spLocks noGrp="1"/>
          </p:cNvSpPr>
          <p:nvPr>
            <p:ph type="subTitle" idx="1"/>
          </p:nvPr>
        </p:nvSpPr>
        <p:spPr>
          <a:xfrm>
            <a:off x="2191612" y="4161329"/>
            <a:ext cx="7714388" cy="1172672"/>
          </a:xfrm>
        </p:spPr>
        <p:txBody>
          <a:bodyPr>
            <a:normAutofit/>
          </a:bodyPr>
          <a:lstStyle/>
          <a:p>
            <a:pPr algn="ctr"/>
            <a:r>
              <a:rPr lang="en-US" dirty="0">
                <a:solidFill>
                  <a:srgbClr val="FFFFFF"/>
                </a:solidFill>
              </a:rPr>
              <a:t>BY</a:t>
            </a:r>
            <a:br>
              <a:rPr lang="en-US" dirty="0">
                <a:solidFill>
                  <a:srgbClr val="FFFFFF"/>
                </a:solidFill>
              </a:rPr>
            </a:br>
            <a:r>
              <a:rPr lang="en-US" dirty="0">
                <a:solidFill>
                  <a:srgbClr val="FFFFFF"/>
                </a:solidFill>
              </a:rPr>
              <a:t>Nishit &amp; Simran</a:t>
            </a:r>
          </a:p>
        </p:txBody>
      </p:sp>
      <p:cxnSp>
        <p:nvCxnSpPr>
          <p:cNvPr id="38" name="Straight Connector 37">
            <a:extLst>
              <a:ext uri="{FF2B5EF4-FFF2-40B4-BE49-F238E27FC236}">
                <a16:creationId xmlns:a16="http://schemas.microsoft.com/office/drawing/2014/main" id="{313FECB8-44EE-4A45-9F7B-66ECF1C3C8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563228" y="3795164"/>
            <a:ext cx="971155" cy="0"/>
          </a:xfrm>
          <a:prstGeom prst="line">
            <a:avLst/>
          </a:prstGeom>
          <a:ln w="31750">
            <a:solidFill>
              <a:srgbClr val="FFFFFF"/>
            </a:solidFill>
          </a:ln>
        </p:spPr>
        <p:style>
          <a:lnRef idx="1">
            <a:schemeClr val="accent1"/>
          </a:lnRef>
          <a:fillRef idx="0">
            <a:schemeClr val="accent1"/>
          </a:fillRef>
          <a:effectRef idx="0">
            <a:schemeClr val="accent1"/>
          </a:effectRef>
          <a:fontRef idx="minor">
            <a:schemeClr val="tx1"/>
          </a:fontRef>
        </p:style>
      </p:cxnSp>
      <p:pic>
        <p:nvPicPr>
          <p:cNvPr id="7" name="Picture 6" descr="Text&#10;&#10;Description automatically generated">
            <a:extLst>
              <a:ext uri="{FF2B5EF4-FFF2-40B4-BE49-F238E27FC236}">
                <a16:creationId xmlns:a16="http://schemas.microsoft.com/office/drawing/2014/main" id="{A8E5202F-8702-E8A1-C61E-92579E3092BC}"/>
              </a:ext>
            </a:extLst>
          </p:cNvPr>
          <p:cNvPicPr>
            <a:picLocks noChangeAspect="1"/>
          </p:cNvPicPr>
          <p:nvPr/>
        </p:nvPicPr>
        <p:blipFill>
          <a:blip r:embed="rId3"/>
          <a:stretch>
            <a:fillRect/>
          </a:stretch>
        </p:blipFill>
        <p:spPr>
          <a:xfrm>
            <a:off x="10030691" y="138545"/>
            <a:ext cx="1871904" cy="1052946"/>
          </a:xfrm>
          <a:prstGeom prst="rect">
            <a:avLst/>
          </a:prstGeom>
        </p:spPr>
      </p:pic>
    </p:spTree>
    <p:extLst>
      <p:ext uri="{BB962C8B-B14F-4D97-AF65-F5344CB8AC3E}">
        <p14:creationId xmlns:p14="http://schemas.microsoft.com/office/powerpoint/2010/main" val="13773096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7" name="Rectangle 36">
            <a:extLst>
              <a:ext uri="{FF2B5EF4-FFF2-40B4-BE49-F238E27FC236}">
                <a16:creationId xmlns:a16="http://schemas.microsoft.com/office/drawing/2014/main" id="{1265911B-1E2F-489E-97EF-A15A9299E7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2119D4F1-CE65-4D74-A168-F27C15F1B0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000" cy="6858000"/>
          </a:xfrm>
          <a:prstGeom prst="rect">
            <a:avLst/>
          </a:prstGeom>
          <a:solidFill>
            <a:srgbClr val="00000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8228880-0C5C-1747-85C1-AC55CD70C0D7}"/>
              </a:ext>
            </a:extLst>
          </p:cNvPr>
          <p:cNvSpPr>
            <a:spLocks noGrp="1"/>
          </p:cNvSpPr>
          <p:nvPr>
            <p:ph type="title"/>
          </p:nvPr>
        </p:nvSpPr>
        <p:spPr>
          <a:xfrm>
            <a:off x="289405" y="548961"/>
            <a:ext cx="5389253" cy="1285059"/>
          </a:xfrm>
        </p:spPr>
        <p:txBody>
          <a:bodyPr anchor="ctr">
            <a:noAutofit/>
          </a:bodyPr>
          <a:lstStyle/>
          <a:p>
            <a:pPr algn="ctr"/>
            <a:r>
              <a:rPr lang="en-US" sz="2400" dirty="0">
                <a:solidFill>
                  <a:srgbClr val="FFFFFF"/>
                </a:solidFill>
              </a:rPr>
              <a:t>The Different Parameters used for </a:t>
            </a:r>
            <a:r>
              <a:rPr lang="en-US" sz="2400" dirty="0" err="1">
                <a:solidFill>
                  <a:srgbClr val="FFFFFF"/>
                </a:solidFill>
              </a:rPr>
              <a:t>For</a:t>
            </a:r>
            <a:r>
              <a:rPr lang="en-US" sz="2400" dirty="0">
                <a:solidFill>
                  <a:srgbClr val="FFFFFF"/>
                </a:solidFill>
              </a:rPr>
              <a:t> administration</a:t>
            </a:r>
          </a:p>
        </p:txBody>
      </p:sp>
      <p:sp>
        <p:nvSpPr>
          <p:cNvPr id="13" name="Content Placeholder 12">
            <a:extLst>
              <a:ext uri="{FF2B5EF4-FFF2-40B4-BE49-F238E27FC236}">
                <a16:creationId xmlns:a16="http://schemas.microsoft.com/office/drawing/2014/main" id="{36B0F247-8D42-4608-A00E-4738C61A4B56}"/>
              </a:ext>
            </a:extLst>
          </p:cNvPr>
          <p:cNvSpPr>
            <a:spLocks noGrp="1"/>
          </p:cNvSpPr>
          <p:nvPr>
            <p:ph idx="1"/>
          </p:nvPr>
        </p:nvSpPr>
        <p:spPr>
          <a:xfrm>
            <a:off x="353374" y="2237242"/>
            <a:ext cx="5389253" cy="4246311"/>
          </a:xfrm>
        </p:spPr>
        <p:txBody>
          <a:bodyPr anchor="ctr">
            <a:normAutofit lnSpcReduction="10000"/>
          </a:bodyPr>
          <a:lstStyle/>
          <a:p>
            <a:r>
              <a:rPr lang="en-US" dirty="0">
                <a:latin typeface="Times New Roman" panose="02020603050405020304" pitchFamily="18" charset="0"/>
                <a:cs typeface="Times New Roman" panose="02020603050405020304" pitchFamily="18" charset="0"/>
              </a:rPr>
              <a:t>There are 4 parameters which are considered in the following graph:</a:t>
            </a:r>
          </a:p>
          <a:p>
            <a:r>
              <a:rPr lang="en-US" dirty="0">
                <a:latin typeface="Times New Roman" panose="02020603050405020304" pitchFamily="18" charset="0"/>
                <a:cs typeface="Times New Roman" panose="02020603050405020304" pitchFamily="18" charset="0"/>
              </a:rPr>
              <a:t>The no. of vaccinated people.</a:t>
            </a:r>
          </a:p>
          <a:p>
            <a:r>
              <a:rPr lang="en-US" dirty="0">
                <a:latin typeface="Times New Roman" panose="02020603050405020304" pitchFamily="18" charset="0"/>
                <a:cs typeface="Times New Roman" panose="02020603050405020304" pitchFamily="18" charset="0"/>
              </a:rPr>
              <a:t>The willingness to take the vaccine.</a:t>
            </a:r>
          </a:p>
          <a:p>
            <a:r>
              <a:rPr lang="en-US" dirty="0">
                <a:latin typeface="Times New Roman" panose="02020603050405020304" pitchFamily="18" charset="0"/>
                <a:cs typeface="Times New Roman" panose="02020603050405020304" pitchFamily="18" charset="0"/>
              </a:rPr>
              <a:t>The uncertainty of the vaccination.</a:t>
            </a:r>
          </a:p>
          <a:p>
            <a:r>
              <a:rPr lang="en-US" dirty="0">
                <a:latin typeface="Times New Roman" panose="02020603050405020304" pitchFamily="18" charset="0"/>
                <a:cs typeface="Times New Roman" panose="02020603050405020304" pitchFamily="18" charset="0"/>
              </a:rPr>
              <a:t>The unwillingness to take the vaccine.</a:t>
            </a:r>
          </a:p>
          <a:p>
            <a:r>
              <a:rPr lang="en-US" dirty="0">
                <a:latin typeface="Times New Roman" panose="02020603050405020304" pitchFamily="18" charset="0"/>
                <a:cs typeface="Times New Roman" panose="02020603050405020304" pitchFamily="18" charset="0"/>
              </a:rPr>
              <a:t>We selected 10 countries where we can see successful vaccination drives.</a:t>
            </a:r>
          </a:p>
          <a:p>
            <a:r>
              <a:rPr lang="en-US" dirty="0">
                <a:latin typeface="Times New Roman" panose="02020603050405020304" pitchFamily="18" charset="0"/>
                <a:cs typeface="Times New Roman" panose="02020603050405020304" pitchFamily="18" charset="0"/>
              </a:rPr>
              <a:t>We can see that Spain has the most successful vaccination drive.</a:t>
            </a:r>
          </a:p>
        </p:txBody>
      </p:sp>
      <p:pic>
        <p:nvPicPr>
          <p:cNvPr id="3" name="Picture 2" descr="Text&#10;&#10;Description automatically generated">
            <a:extLst>
              <a:ext uri="{FF2B5EF4-FFF2-40B4-BE49-F238E27FC236}">
                <a16:creationId xmlns:a16="http://schemas.microsoft.com/office/drawing/2014/main" id="{E2D62F1F-A407-AAB7-3A9B-92BA409324AB}"/>
              </a:ext>
            </a:extLst>
          </p:cNvPr>
          <p:cNvPicPr>
            <a:picLocks noChangeAspect="1"/>
          </p:cNvPicPr>
          <p:nvPr/>
        </p:nvPicPr>
        <p:blipFill>
          <a:blip r:embed="rId2"/>
          <a:stretch>
            <a:fillRect/>
          </a:stretch>
        </p:blipFill>
        <p:spPr>
          <a:xfrm>
            <a:off x="10030691" y="138545"/>
            <a:ext cx="1871904" cy="1052946"/>
          </a:xfrm>
          <a:prstGeom prst="rect">
            <a:avLst/>
          </a:prstGeom>
        </p:spPr>
      </p:pic>
      <p:pic>
        <p:nvPicPr>
          <p:cNvPr id="15" name="Picture 14">
            <a:extLst>
              <a:ext uri="{FF2B5EF4-FFF2-40B4-BE49-F238E27FC236}">
                <a16:creationId xmlns:a16="http://schemas.microsoft.com/office/drawing/2014/main" id="{394A5A32-5AC5-6634-C07D-28E8DF32E967}"/>
              </a:ext>
            </a:extLst>
          </p:cNvPr>
          <p:cNvPicPr>
            <a:picLocks noChangeAspect="1"/>
          </p:cNvPicPr>
          <p:nvPr/>
        </p:nvPicPr>
        <p:blipFill>
          <a:blip r:embed="rId3"/>
          <a:stretch>
            <a:fillRect/>
          </a:stretch>
        </p:blipFill>
        <p:spPr>
          <a:xfrm>
            <a:off x="5968063" y="1834020"/>
            <a:ext cx="6125463" cy="3896272"/>
          </a:xfrm>
          <a:prstGeom prst="rect">
            <a:avLst/>
          </a:prstGeom>
        </p:spPr>
      </p:pic>
    </p:spTree>
    <p:extLst>
      <p:ext uri="{BB962C8B-B14F-4D97-AF65-F5344CB8AC3E}">
        <p14:creationId xmlns:p14="http://schemas.microsoft.com/office/powerpoint/2010/main" val="20729310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6A027DD1-A31E-4BED-83B8-ED31F386F0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961C2FB6-1414-4D9D-BE7A-1FF2A7AAEC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1999" y="762000"/>
            <a:ext cx="10664151" cy="5334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9B987E3-30F9-4A4D-82DB-6780AEA6EA4B}"/>
              </a:ext>
            </a:extLst>
          </p:cNvPr>
          <p:cNvSpPr>
            <a:spLocks noGrp="1"/>
          </p:cNvSpPr>
          <p:nvPr>
            <p:ph type="title"/>
          </p:nvPr>
        </p:nvSpPr>
        <p:spPr>
          <a:xfrm>
            <a:off x="761999" y="858982"/>
            <a:ext cx="4827799" cy="905394"/>
          </a:xfrm>
        </p:spPr>
        <p:txBody>
          <a:bodyPr>
            <a:normAutofit/>
          </a:bodyPr>
          <a:lstStyle/>
          <a:p>
            <a:pPr>
              <a:lnSpc>
                <a:spcPct val="110000"/>
              </a:lnSpc>
            </a:pPr>
            <a:r>
              <a:rPr lang="en-US" sz="1300" dirty="0">
                <a:solidFill>
                  <a:schemeClr val="bg1"/>
                </a:solidFill>
              </a:rPr>
              <a:t>In this the stacked bar is shown to partially vaccinated and fully vaccinated.</a:t>
            </a:r>
          </a:p>
        </p:txBody>
      </p:sp>
      <p:sp>
        <p:nvSpPr>
          <p:cNvPr id="9" name="Content Placeholder 8">
            <a:extLst>
              <a:ext uri="{FF2B5EF4-FFF2-40B4-BE49-F238E27FC236}">
                <a16:creationId xmlns:a16="http://schemas.microsoft.com/office/drawing/2014/main" id="{B733F982-33A1-4E6E-8FA2-4013B149A99D}"/>
              </a:ext>
            </a:extLst>
          </p:cNvPr>
          <p:cNvSpPr>
            <a:spLocks noGrp="1"/>
          </p:cNvSpPr>
          <p:nvPr>
            <p:ph idx="1"/>
          </p:nvPr>
        </p:nvSpPr>
        <p:spPr>
          <a:xfrm>
            <a:off x="914400" y="1909826"/>
            <a:ext cx="4416495" cy="3789468"/>
          </a:xfrm>
        </p:spPr>
        <p:txBody>
          <a:bodyPr>
            <a:normAutofit fontScale="92500" lnSpcReduction="10000"/>
          </a:bodyPr>
          <a:lstStyle/>
          <a:p>
            <a:r>
              <a:rPr lang="en-US">
                <a:solidFill>
                  <a:schemeClr val="bg1"/>
                </a:solidFill>
                <a:latin typeface="Times New Roman" panose="02020603050405020304" pitchFamily="18" charset="0"/>
                <a:cs typeface="Times New Roman" panose="02020603050405020304" pitchFamily="18" charset="0"/>
              </a:rPr>
              <a:t>There are 3 parameters: Partially vaccinated Fully vaccinated and vaccinated.</a:t>
            </a:r>
          </a:p>
          <a:p>
            <a:r>
              <a:rPr lang="en-US">
                <a:solidFill>
                  <a:schemeClr val="bg1"/>
                </a:solidFill>
                <a:latin typeface="Times New Roman" panose="02020603050405020304" pitchFamily="18" charset="0"/>
                <a:cs typeface="Times New Roman" panose="02020603050405020304" pitchFamily="18" charset="0"/>
              </a:rPr>
              <a:t>The vaccinated people include one and two doses both.</a:t>
            </a:r>
          </a:p>
          <a:p>
            <a:r>
              <a:rPr lang="en-US">
                <a:solidFill>
                  <a:schemeClr val="bg1"/>
                </a:solidFill>
                <a:latin typeface="Times New Roman" panose="02020603050405020304" pitchFamily="18" charset="0"/>
                <a:cs typeface="Times New Roman" panose="02020603050405020304" pitchFamily="18" charset="0"/>
              </a:rPr>
              <a:t>This graph shows the vaccination as per the population density.</a:t>
            </a:r>
          </a:p>
          <a:p>
            <a:r>
              <a:rPr lang="en-US">
                <a:solidFill>
                  <a:schemeClr val="bg1"/>
                </a:solidFill>
                <a:latin typeface="Times New Roman" panose="02020603050405020304" pitchFamily="18" charset="0"/>
                <a:cs typeface="Times New Roman" panose="02020603050405020304" pitchFamily="18" charset="0"/>
              </a:rPr>
              <a:t>USA is highly populated but only 59% is fully vaccinated.</a:t>
            </a:r>
          </a:p>
          <a:p>
            <a:r>
              <a:rPr lang="en-US">
                <a:solidFill>
                  <a:schemeClr val="bg1"/>
                </a:solidFill>
                <a:latin typeface="Times New Roman" panose="02020603050405020304" pitchFamily="18" charset="0"/>
                <a:cs typeface="Times New Roman" panose="02020603050405020304" pitchFamily="18" charset="0"/>
              </a:rPr>
              <a:t>Whereas Spain leading the fully vaccinated by 81%</a:t>
            </a:r>
            <a:endParaRPr lang="en-US" dirty="0">
              <a:solidFill>
                <a:schemeClr val="bg1"/>
              </a:solidFill>
              <a:latin typeface="Times New Roman" panose="02020603050405020304" pitchFamily="18" charset="0"/>
              <a:cs typeface="Times New Roman" panose="02020603050405020304" pitchFamily="18" charset="0"/>
            </a:endParaRPr>
          </a:p>
        </p:txBody>
      </p:sp>
      <p:pic>
        <p:nvPicPr>
          <p:cNvPr id="5" name="Content Placeholder 4" descr="Chart, bar chart&#10;&#10;Description automatically generated">
            <a:extLst>
              <a:ext uri="{FF2B5EF4-FFF2-40B4-BE49-F238E27FC236}">
                <a16:creationId xmlns:a16="http://schemas.microsoft.com/office/drawing/2014/main" id="{0986E744-DFEC-A244-B8E6-270737974060}"/>
              </a:ext>
            </a:extLst>
          </p:cNvPr>
          <p:cNvPicPr>
            <a:picLocks noChangeAspect="1"/>
          </p:cNvPicPr>
          <p:nvPr/>
        </p:nvPicPr>
        <p:blipFill>
          <a:blip r:embed="rId2"/>
          <a:stretch>
            <a:fillRect/>
          </a:stretch>
        </p:blipFill>
        <p:spPr>
          <a:xfrm>
            <a:off x="5572838" y="1052945"/>
            <a:ext cx="5449488" cy="4791800"/>
          </a:xfrm>
          <a:prstGeom prst="rect">
            <a:avLst/>
          </a:prstGeom>
        </p:spPr>
      </p:pic>
    </p:spTree>
    <p:extLst>
      <p:ext uri="{BB962C8B-B14F-4D97-AF65-F5344CB8AC3E}">
        <p14:creationId xmlns:p14="http://schemas.microsoft.com/office/powerpoint/2010/main" val="27733747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FD2C1888-1AC8-B044-908A-D4F923D1C50C}"/>
              </a:ext>
            </a:extLst>
          </p:cNvPr>
          <p:cNvPicPr>
            <a:picLocks noGrp="1" noChangeAspect="1"/>
          </p:cNvPicPr>
          <p:nvPr>
            <p:ph idx="1"/>
          </p:nvPr>
        </p:nvPicPr>
        <p:blipFill>
          <a:blip r:embed="rId2"/>
          <a:srcRect/>
          <a:stretch/>
        </p:blipFill>
        <p:spPr>
          <a:xfrm>
            <a:off x="3729467" y="413359"/>
            <a:ext cx="8462533" cy="5812077"/>
          </a:xfrm>
        </p:spPr>
      </p:pic>
      <p:sp>
        <p:nvSpPr>
          <p:cNvPr id="6" name="TextBox 5">
            <a:extLst>
              <a:ext uri="{FF2B5EF4-FFF2-40B4-BE49-F238E27FC236}">
                <a16:creationId xmlns:a16="http://schemas.microsoft.com/office/drawing/2014/main" id="{B94AE9C3-4A34-E74D-96D8-BD0C5B92C14D}"/>
              </a:ext>
            </a:extLst>
          </p:cNvPr>
          <p:cNvSpPr txBox="1"/>
          <p:nvPr/>
        </p:nvSpPr>
        <p:spPr>
          <a:xfrm>
            <a:off x="99576" y="2446068"/>
            <a:ext cx="3629891" cy="2031325"/>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The chart depicts the percentage of the fully vaccinated population of leading countries over time. The USA initially led the distribution, but Spain has since surpassed them and now has an 80.49% fully vaccinated population.</a:t>
            </a:r>
          </a:p>
        </p:txBody>
      </p:sp>
      <p:pic>
        <p:nvPicPr>
          <p:cNvPr id="2" name="Picture 1" descr="Text&#10;&#10;Description automatically generated">
            <a:extLst>
              <a:ext uri="{FF2B5EF4-FFF2-40B4-BE49-F238E27FC236}">
                <a16:creationId xmlns:a16="http://schemas.microsoft.com/office/drawing/2014/main" id="{83107252-DE73-B03E-C87A-6C6A3E4BC56A}"/>
              </a:ext>
            </a:extLst>
          </p:cNvPr>
          <p:cNvPicPr>
            <a:picLocks noChangeAspect="1"/>
          </p:cNvPicPr>
          <p:nvPr/>
        </p:nvPicPr>
        <p:blipFill>
          <a:blip r:embed="rId3"/>
          <a:stretch>
            <a:fillRect/>
          </a:stretch>
        </p:blipFill>
        <p:spPr>
          <a:xfrm>
            <a:off x="263237" y="171552"/>
            <a:ext cx="1871904" cy="1052946"/>
          </a:xfrm>
          <a:prstGeom prst="rect">
            <a:avLst/>
          </a:prstGeom>
        </p:spPr>
      </p:pic>
    </p:spTree>
    <p:extLst>
      <p:ext uri="{BB962C8B-B14F-4D97-AF65-F5344CB8AC3E}">
        <p14:creationId xmlns:p14="http://schemas.microsoft.com/office/powerpoint/2010/main" val="5130029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7713FB-48F0-7848-87BD-EA816B2FC612}"/>
              </a:ext>
            </a:extLst>
          </p:cNvPr>
          <p:cNvSpPr>
            <a:spLocks noGrp="1"/>
          </p:cNvSpPr>
          <p:nvPr>
            <p:ph type="title"/>
          </p:nvPr>
        </p:nvSpPr>
        <p:spPr/>
        <p:txBody>
          <a:bodyPr/>
          <a:lstStyle/>
          <a:p>
            <a:endParaRPr lang="en-US"/>
          </a:p>
        </p:txBody>
      </p:sp>
      <p:pic>
        <p:nvPicPr>
          <p:cNvPr id="4" name="Screen Recording 2021-12-10 at 10.22.28 AM.mov" descr="Screen Recording 2021-12-10 at 10.22.28 AM.mov">
            <a:hlinkClick r:id="" action="ppaction://media"/>
            <a:extLst>
              <a:ext uri="{FF2B5EF4-FFF2-40B4-BE49-F238E27FC236}">
                <a16:creationId xmlns:a16="http://schemas.microsoft.com/office/drawing/2014/main" id="{8081818C-05AA-4C47-B098-3051BA1B7256}"/>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304800" y="274070"/>
            <a:ext cx="11389157" cy="5836920"/>
          </a:xfrm>
        </p:spPr>
      </p:pic>
    </p:spTree>
    <p:extLst>
      <p:ext uri="{BB962C8B-B14F-4D97-AF65-F5344CB8AC3E}">
        <p14:creationId xmlns:p14="http://schemas.microsoft.com/office/powerpoint/2010/main" val="21313297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46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Chart&#10;&#10;Description automatically generated">
            <a:extLst>
              <a:ext uri="{FF2B5EF4-FFF2-40B4-BE49-F238E27FC236}">
                <a16:creationId xmlns:a16="http://schemas.microsoft.com/office/drawing/2014/main" id="{58243D82-78D8-3B47-9DEB-4ED1A17D2474}"/>
              </a:ext>
            </a:extLst>
          </p:cNvPr>
          <p:cNvPicPr>
            <a:picLocks noGrp="1" noChangeAspect="1"/>
          </p:cNvPicPr>
          <p:nvPr>
            <p:ph idx="1"/>
          </p:nvPr>
        </p:nvPicPr>
        <p:blipFill>
          <a:blip r:embed="rId2"/>
          <a:stretch>
            <a:fillRect/>
          </a:stretch>
        </p:blipFill>
        <p:spPr>
          <a:xfrm>
            <a:off x="4772891" y="1234190"/>
            <a:ext cx="6906492" cy="4807527"/>
          </a:xfrm>
        </p:spPr>
      </p:pic>
      <p:sp>
        <p:nvSpPr>
          <p:cNvPr id="7" name="TextBox 6">
            <a:extLst>
              <a:ext uri="{FF2B5EF4-FFF2-40B4-BE49-F238E27FC236}">
                <a16:creationId xmlns:a16="http://schemas.microsoft.com/office/drawing/2014/main" id="{96895636-2499-0A7D-EDF5-41EDCD4CD78D}"/>
              </a:ext>
            </a:extLst>
          </p:cNvPr>
          <p:cNvSpPr txBox="1"/>
          <p:nvPr/>
        </p:nvSpPr>
        <p:spPr>
          <a:xfrm>
            <a:off x="498763" y="335845"/>
            <a:ext cx="3948545" cy="6186309"/>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As seen previously Spain comprised of most fully vaccinated people on percentage basis. </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The analysis of the chart indicates that the Pfizer vaccine was the most preferred vaccine in Spain, with a significant majority of people opting for it over other available options.</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For vaccines that require multiple doses, each individual dose is counted. As the same person may receive more than one dose, the number of doses can be higher than the number of people in the population</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Pfizer was one of the most trusted amongst the other vaccines followed by Oxford/AstraZeneca.</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There is a marginal difference between Oxford and Moderna’s vaccination the difference been less than a few thousands.</a:t>
            </a:r>
          </a:p>
        </p:txBody>
      </p:sp>
      <p:pic>
        <p:nvPicPr>
          <p:cNvPr id="8" name="Picture 7" descr="Text&#10;&#10;Description automatically generated">
            <a:extLst>
              <a:ext uri="{FF2B5EF4-FFF2-40B4-BE49-F238E27FC236}">
                <a16:creationId xmlns:a16="http://schemas.microsoft.com/office/drawing/2014/main" id="{6CBE0B06-CDFF-4B95-20D7-B11AF5AAFC42}"/>
              </a:ext>
            </a:extLst>
          </p:cNvPr>
          <p:cNvPicPr>
            <a:picLocks noChangeAspect="1"/>
          </p:cNvPicPr>
          <p:nvPr/>
        </p:nvPicPr>
        <p:blipFill>
          <a:blip r:embed="rId3"/>
          <a:stretch>
            <a:fillRect/>
          </a:stretch>
        </p:blipFill>
        <p:spPr>
          <a:xfrm>
            <a:off x="10030691" y="138545"/>
            <a:ext cx="1871904" cy="1052946"/>
          </a:xfrm>
          <a:prstGeom prst="rect">
            <a:avLst/>
          </a:prstGeom>
        </p:spPr>
      </p:pic>
    </p:spTree>
    <p:extLst>
      <p:ext uri="{BB962C8B-B14F-4D97-AF65-F5344CB8AC3E}">
        <p14:creationId xmlns:p14="http://schemas.microsoft.com/office/powerpoint/2010/main" val="4281484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ED8897-6AD3-334E-80C3-227D17E50E12}"/>
              </a:ext>
            </a:extLst>
          </p:cNvPr>
          <p:cNvSpPr>
            <a:spLocks noGrp="1"/>
          </p:cNvSpPr>
          <p:nvPr>
            <p:ph type="title"/>
          </p:nvPr>
        </p:nvSpPr>
        <p:spPr>
          <a:xfrm>
            <a:off x="593125" y="335419"/>
            <a:ext cx="10445578" cy="1195983"/>
          </a:xfrm>
        </p:spPr>
        <p:txBody>
          <a:bodyPr/>
          <a:lstStyle/>
          <a:p>
            <a:r>
              <a:rPr lang="en-US" sz="2000" dirty="0"/>
              <a:t>The visualization below shows Covid Vaccination taken by people on basis of age group</a:t>
            </a:r>
          </a:p>
        </p:txBody>
      </p:sp>
      <p:pic>
        <p:nvPicPr>
          <p:cNvPr id="5" name="Content Placeholder 4" descr="Chart, line chart&#10;&#10;Description automatically generated">
            <a:extLst>
              <a:ext uri="{FF2B5EF4-FFF2-40B4-BE49-F238E27FC236}">
                <a16:creationId xmlns:a16="http://schemas.microsoft.com/office/drawing/2014/main" id="{CE8FF6FB-18CF-E14E-949F-BB66B08F0377}"/>
              </a:ext>
            </a:extLst>
          </p:cNvPr>
          <p:cNvPicPr>
            <a:picLocks noGrp="1" noChangeAspect="1"/>
          </p:cNvPicPr>
          <p:nvPr>
            <p:ph idx="1"/>
          </p:nvPr>
        </p:nvPicPr>
        <p:blipFill>
          <a:blip r:embed="rId2"/>
          <a:stretch>
            <a:fillRect/>
          </a:stretch>
        </p:blipFill>
        <p:spPr>
          <a:xfrm>
            <a:off x="482288" y="1588692"/>
            <a:ext cx="10775091" cy="5130763"/>
          </a:xfrm>
        </p:spPr>
      </p:pic>
      <p:pic>
        <p:nvPicPr>
          <p:cNvPr id="3" name="Picture 2" descr="Text&#10;&#10;Description automatically generated">
            <a:extLst>
              <a:ext uri="{FF2B5EF4-FFF2-40B4-BE49-F238E27FC236}">
                <a16:creationId xmlns:a16="http://schemas.microsoft.com/office/drawing/2014/main" id="{6BF9172B-48D9-CF39-6C99-442AF29649E1}"/>
              </a:ext>
            </a:extLst>
          </p:cNvPr>
          <p:cNvPicPr>
            <a:picLocks noChangeAspect="1"/>
          </p:cNvPicPr>
          <p:nvPr/>
        </p:nvPicPr>
        <p:blipFill>
          <a:blip r:embed="rId3"/>
          <a:stretch>
            <a:fillRect/>
          </a:stretch>
        </p:blipFill>
        <p:spPr>
          <a:xfrm>
            <a:off x="10030691" y="138545"/>
            <a:ext cx="1871904" cy="914400"/>
          </a:xfrm>
          <a:prstGeom prst="rect">
            <a:avLst/>
          </a:prstGeom>
        </p:spPr>
      </p:pic>
    </p:spTree>
    <p:extLst>
      <p:ext uri="{BB962C8B-B14F-4D97-AF65-F5344CB8AC3E}">
        <p14:creationId xmlns:p14="http://schemas.microsoft.com/office/powerpoint/2010/main" val="31948335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5F57E8-A1A5-D349-9D83-182DA96B06F3}"/>
              </a:ext>
            </a:extLst>
          </p:cNvPr>
          <p:cNvSpPr>
            <a:spLocks noGrp="1"/>
          </p:cNvSpPr>
          <p:nvPr>
            <p:ph type="title"/>
          </p:nvPr>
        </p:nvSpPr>
        <p:spPr/>
        <p:txBody>
          <a:bodyPr/>
          <a:lstStyle/>
          <a:p>
            <a:r>
              <a:rPr lang="en-US" dirty="0"/>
              <a:t>Insights</a:t>
            </a:r>
          </a:p>
        </p:txBody>
      </p:sp>
      <p:sp>
        <p:nvSpPr>
          <p:cNvPr id="3" name="Content Placeholder 2">
            <a:extLst>
              <a:ext uri="{FF2B5EF4-FFF2-40B4-BE49-F238E27FC236}">
                <a16:creationId xmlns:a16="http://schemas.microsoft.com/office/drawing/2014/main" id="{36BF34A5-C78D-C94B-9006-18868386D94C}"/>
              </a:ext>
            </a:extLst>
          </p:cNvPr>
          <p:cNvSpPr>
            <a:spLocks noGrp="1"/>
          </p:cNvSpPr>
          <p:nvPr>
            <p:ph idx="1"/>
          </p:nvPr>
        </p:nvSpPr>
        <p:spPr>
          <a:xfrm>
            <a:off x="1429566" y="2410691"/>
            <a:ext cx="9238434" cy="3020291"/>
          </a:xfrm>
        </p:spPr>
        <p:txBody>
          <a:bodyPr/>
          <a:lstStyle/>
          <a:p>
            <a:r>
              <a:rPr lang="en-US" dirty="0">
                <a:latin typeface="Times New Roman" panose="02020603050405020304" pitchFamily="18" charset="0"/>
                <a:cs typeface="Times New Roman" panose="02020603050405020304" pitchFamily="18" charset="0"/>
              </a:rPr>
              <a:t>Mainly the older the age more the vaccination as the vaccination was started for the elderly and gradually for the younger ones.</a:t>
            </a:r>
          </a:p>
          <a:p>
            <a:r>
              <a:rPr lang="en-US" dirty="0">
                <a:latin typeface="Times New Roman" panose="02020603050405020304" pitchFamily="18" charset="0"/>
                <a:cs typeface="Times New Roman" panose="02020603050405020304" pitchFamily="18" charset="0"/>
              </a:rPr>
              <a:t>We can observe that as the age decreases the vaccine administered also decreased.</a:t>
            </a:r>
          </a:p>
          <a:p>
            <a:r>
              <a:rPr lang="en-US" dirty="0">
                <a:latin typeface="Times New Roman" panose="02020603050405020304" pitchFamily="18" charset="0"/>
                <a:cs typeface="Times New Roman" panose="02020603050405020304" pitchFamily="18" charset="0"/>
              </a:rPr>
              <a:t>This solely being the distribution of the vaccines starting for the senior citizens prioritized over others.</a:t>
            </a:r>
          </a:p>
          <a:p>
            <a:r>
              <a:rPr lang="en-US" dirty="0">
                <a:latin typeface="Times New Roman" panose="02020603050405020304" pitchFamily="18" charset="0"/>
                <a:cs typeface="Times New Roman" panose="02020603050405020304" pitchFamily="18" charset="0"/>
              </a:rPr>
              <a:t>The younger generation is at the minimum as there was no vaccines produced for them.</a:t>
            </a:r>
          </a:p>
        </p:txBody>
      </p:sp>
      <p:pic>
        <p:nvPicPr>
          <p:cNvPr id="5" name="Picture 4" descr="Text&#10;&#10;Description automatically generated">
            <a:extLst>
              <a:ext uri="{FF2B5EF4-FFF2-40B4-BE49-F238E27FC236}">
                <a16:creationId xmlns:a16="http://schemas.microsoft.com/office/drawing/2014/main" id="{22D578B5-B7FF-7A6A-2201-8DF5414C50E5}"/>
              </a:ext>
            </a:extLst>
          </p:cNvPr>
          <p:cNvPicPr>
            <a:picLocks noChangeAspect="1"/>
          </p:cNvPicPr>
          <p:nvPr/>
        </p:nvPicPr>
        <p:blipFill>
          <a:blip r:embed="rId2"/>
          <a:stretch>
            <a:fillRect/>
          </a:stretch>
        </p:blipFill>
        <p:spPr>
          <a:xfrm>
            <a:off x="10030691" y="138545"/>
            <a:ext cx="1871904" cy="1052946"/>
          </a:xfrm>
          <a:prstGeom prst="rect">
            <a:avLst/>
          </a:prstGeom>
        </p:spPr>
      </p:pic>
    </p:spTree>
    <p:extLst>
      <p:ext uri="{BB962C8B-B14F-4D97-AF65-F5344CB8AC3E}">
        <p14:creationId xmlns:p14="http://schemas.microsoft.com/office/powerpoint/2010/main" val="16363230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CE95D8-76AC-C648-8A4C-DFFF33263D91}"/>
              </a:ext>
            </a:extLst>
          </p:cNvPr>
          <p:cNvSpPr>
            <a:spLocks noGrp="1"/>
          </p:cNvSpPr>
          <p:nvPr>
            <p:ph type="title"/>
          </p:nvPr>
        </p:nvSpPr>
        <p:spPr>
          <a:xfrm>
            <a:off x="1429566" y="325009"/>
            <a:ext cx="9238434" cy="857559"/>
          </a:xfrm>
        </p:spPr>
        <p:txBody>
          <a:bodyPr/>
          <a:lstStyle/>
          <a:p>
            <a:r>
              <a:rPr lang="en-US" dirty="0"/>
              <a:t>Conclusion	</a:t>
            </a:r>
          </a:p>
        </p:txBody>
      </p:sp>
      <p:sp>
        <p:nvSpPr>
          <p:cNvPr id="3" name="Content Placeholder 2">
            <a:extLst>
              <a:ext uri="{FF2B5EF4-FFF2-40B4-BE49-F238E27FC236}">
                <a16:creationId xmlns:a16="http://schemas.microsoft.com/office/drawing/2014/main" id="{D49AE61D-3CB8-7846-AA34-DECE933888BD}"/>
              </a:ext>
            </a:extLst>
          </p:cNvPr>
          <p:cNvSpPr>
            <a:spLocks noGrp="1"/>
          </p:cNvSpPr>
          <p:nvPr>
            <p:ph idx="1"/>
          </p:nvPr>
        </p:nvSpPr>
        <p:spPr>
          <a:xfrm>
            <a:off x="1429566" y="1457903"/>
            <a:ext cx="9238434" cy="4867269"/>
          </a:xfrm>
        </p:spPr>
        <p:txBody>
          <a:bodyPr>
            <a:noAutofit/>
          </a:bodyPr>
          <a:lstStyle/>
          <a:p>
            <a:r>
              <a:rPr lang="en-US" sz="1600" dirty="0">
                <a:latin typeface="Times New Roman" panose="02020603050405020304" pitchFamily="18" charset="0"/>
                <a:cs typeface="Times New Roman" panose="02020603050405020304" pitchFamily="18" charset="0"/>
              </a:rPr>
              <a:t>The global COVID-19 vaccination drive is an essential initiative for every country to survive this pandemic. Through our analysis and visualization, we have gained valuable insights into the vaccination drive's impact on different countries and populations.</a:t>
            </a:r>
          </a:p>
          <a:p>
            <a:r>
              <a:rPr lang="en-US" sz="1600" dirty="0">
                <a:latin typeface="Times New Roman" panose="02020603050405020304" pitchFamily="18" charset="0"/>
                <a:cs typeface="Times New Roman" panose="02020603050405020304" pitchFamily="18" charset="0"/>
              </a:rPr>
              <a:t>We observed that the countries with higher numbers of vaccinated people required fewer hospital beds, indicating that vaccination drives have been effective in reducing the severity of the disease and hospitalization rates.</a:t>
            </a:r>
          </a:p>
          <a:p>
            <a:r>
              <a:rPr lang="en-US" sz="1600" dirty="0">
                <a:latin typeface="Times New Roman" panose="02020603050405020304" pitchFamily="18" charset="0"/>
                <a:cs typeface="Times New Roman" panose="02020603050405020304" pitchFamily="18" charset="0"/>
              </a:rPr>
              <a:t>Our analysis revealed that spreading awareness and building trust in the vaccine is essential in reducing vaccine hesitancy and increasing vaccination rates. Vaccine safety is critically important, but a determination of safety is ultimately a value judgment.</a:t>
            </a:r>
          </a:p>
          <a:p>
            <a:r>
              <a:rPr lang="en-US" sz="1600" dirty="0">
                <a:latin typeface="Times New Roman" panose="02020603050405020304" pitchFamily="18" charset="0"/>
                <a:cs typeface="Times New Roman" panose="02020603050405020304" pitchFamily="18" charset="0"/>
              </a:rPr>
              <a:t>We found that people across age groups at higher risk were more inclined to take the vaccines.</a:t>
            </a:r>
          </a:p>
          <a:p>
            <a:r>
              <a:rPr lang="en-US" sz="1600" dirty="0">
                <a:latin typeface="Times New Roman" panose="02020603050405020304" pitchFamily="18" charset="0"/>
                <a:cs typeface="Times New Roman" panose="02020603050405020304" pitchFamily="18" charset="0"/>
              </a:rPr>
              <a:t>Through our analysis, we found that Africa has one of the lowest vaccination rates globally, which puts the continent at a higher risk of experiencing a new wave of COVID-19 infections. The data highlights the urgent need to ramp up vaccination efforts in Africa to protect vulnerable populations and prevent the spread of the virus.</a:t>
            </a:r>
          </a:p>
        </p:txBody>
      </p:sp>
      <p:pic>
        <p:nvPicPr>
          <p:cNvPr id="4" name="Picture 3" descr="Text&#10;&#10;Description automatically generated">
            <a:extLst>
              <a:ext uri="{FF2B5EF4-FFF2-40B4-BE49-F238E27FC236}">
                <a16:creationId xmlns:a16="http://schemas.microsoft.com/office/drawing/2014/main" id="{3BD4E787-0950-7C73-58E9-870D52E5A2A8}"/>
              </a:ext>
            </a:extLst>
          </p:cNvPr>
          <p:cNvPicPr>
            <a:picLocks noChangeAspect="1"/>
          </p:cNvPicPr>
          <p:nvPr/>
        </p:nvPicPr>
        <p:blipFill>
          <a:blip r:embed="rId2"/>
          <a:stretch>
            <a:fillRect/>
          </a:stretch>
        </p:blipFill>
        <p:spPr>
          <a:xfrm>
            <a:off x="10030691" y="138545"/>
            <a:ext cx="1871904" cy="1052946"/>
          </a:xfrm>
          <a:prstGeom prst="rect">
            <a:avLst/>
          </a:prstGeom>
        </p:spPr>
      </p:pic>
    </p:spTree>
    <p:extLst>
      <p:ext uri="{BB962C8B-B14F-4D97-AF65-F5344CB8AC3E}">
        <p14:creationId xmlns:p14="http://schemas.microsoft.com/office/powerpoint/2010/main" val="1406707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EED5540-64E5-4258-ABA4-753F07B71B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524000" y="4571506"/>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9" name="Rectangle 8">
            <a:extLst>
              <a:ext uri="{FF2B5EF4-FFF2-40B4-BE49-F238E27FC236}">
                <a16:creationId xmlns:a16="http://schemas.microsoft.com/office/drawing/2014/main" id="{AF448D61-FD92-4997-B065-2043341242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4A6E8733-E311-4642-A372-FFA72CF198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Oval 12">
            <a:extLst>
              <a:ext uri="{FF2B5EF4-FFF2-40B4-BE49-F238E27FC236}">
                <a16:creationId xmlns:a16="http://schemas.microsoft.com/office/drawing/2014/main" id="{ED903D6B-9D52-4138-9E24-EB3F7AFA83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17864" y="760144"/>
            <a:ext cx="5356272" cy="535627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4D3BF4C-6DEA-8C4C-B6E1-6286F132C5BE}"/>
              </a:ext>
            </a:extLst>
          </p:cNvPr>
          <p:cNvSpPr>
            <a:spLocks noGrp="1"/>
          </p:cNvSpPr>
          <p:nvPr>
            <p:ph type="title"/>
          </p:nvPr>
        </p:nvSpPr>
        <p:spPr>
          <a:xfrm>
            <a:off x="4021541" y="1746913"/>
            <a:ext cx="4148919" cy="1883392"/>
          </a:xfrm>
        </p:spPr>
        <p:txBody>
          <a:bodyPr vert="horz" lIns="91440" tIns="45720" rIns="91440" bIns="45720" rtlCol="0" anchor="b">
            <a:normAutofit/>
          </a:bodyPr>
          <a:lstStyle/>
          <a:p>
            <a:pPr algn="ctr"/>
            <a:r>
              <a:rPr lang="en-US" dirty="0"/>
              <a:t>Thank you!</a:t>
            </a:r>
          </a:p>
        </p:txBody>
      </p:sp>
      <p:cxnSp>
        <p:nvCxnSpPr>
          <p:cNvPr id="15" name="Straight Connector 14">
            <a:extLst>
              <a:ext uri="{FF2B5EF4-FFF2-40B4-BE49-F238E27FC236}">
                <a16:creationId xmlns:a16="http://schemas.microsoft.com/office/drawing/2014/main" id="{E651A8F8-7445-4C49-926D-816D687651D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10423" y="3960586"/>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pic>
        <p:nvPicPr>
          <p:cNvPr id="3" name="Picture 2" descr="Text&#10;&#10;Description automatically generated">
            <a:extLst>
              <a:ext uri="{FF2B5EF4-FFF2-40B4-BE49-F238E27FC236}">
                <a16:creationId xmlns:a16="http://schemas.microsoft.com/office/drawing/2014/main" id="{435EEC91-DA69-DFDE-21F6-F3AF70CEA2CE}"/>
              </a:ext>
            </a:extLst>
          </p:cNvPr>
          <p:cNvPicPr>
            <a:picLocks noChangeAspect="1"/>
          </p:cNvPicPr>
          <p:nvPr/>
        </p:nvPicPr>
        <p:blipFill>
          <a:blip r:embed="rId2"/>
          <a:stretch>
            <a:fillRect/>
          </a:stretch>
        </p:blipFill>
        <p:spPr>
          <a:xfrm>
            <a:off x="10030691" y="138545"/>
            <a:ext cx="1871904" cy="1052946"/>
          </a:xfrm>
          <a:prstGeom prst="rect">
            <a:avLst/>
          </a:prstGeom>
        </p:spPr>
      </p:pic>
    </p:spTree>
    <p:extLst>
      <p:ext uri="{BB962C8B-B14F-4D97-AF65-F5344CB8AC3E}">
        <p14:creationId xmlns:p14="http://schemas.microsoft.com/office/powerpoint/2010/main" val="6712645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20DB4423-716D-4B40-9498-69F5F3E5E0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0B339CD8-1850-4DF2-BCDF-1CAAE5F872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3197" y="1113411"/>
            <a:ext cx="4629606" cy="4629606"/>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21A462B-2F1A-CE4F-A0A4-E908D92C0942}"/>
              </a:ext>
            </a:extLst>
          </p:cNvPr>
          <p:cNvSpPr>
            <a:spLocks noGrp="1"/>
          </p:cNvSpPr>
          <p:nvPr>
            <p:ph type="title"/>
          </p:nvPr>
        </p:nvSpPr>
        <p:spPr>
          <a:xfrm>
            <a:off x="1044054" y="2286000"/>
            <a:ext cx="3965456" cy="2285999"/>
          </a:xfrm>
        </p:spPr>
        <p:txBody>
          <a:bodyPr anchor="ctr">
            <a:normAutofit/>
          </a:bodyPr>
          <a:lstStyle/>
          <a:p>
            <a:pPr algn="ctr"/>
            <a:r>
              <a:rPr lang="en-US">
                <a:solidFill>
                  <a:schemeClr val="bg1"/>
                </a:solidFill>
              </a:rPr>
              <a:t>Agenda</a:t>
            </a:r>
          </a:p>
        </p:txBody>
      </p:sp>
      <p:sp>
        <p:nvSpPr>
          <p:cNvPr id="18" name="Content Placeholder 2">
            <a:extLst>
              <a:ext uri="{FF2B5EF4-FFF2-40B4-BE49-F238E27FC236}">
                <a16:creationId xmlns:a16="http://schemas.microsoft.com/office/drawing/2014/main" id="{242E8E68-EE42-214E-A4D4-02CD3F07B890}"/>
              </a:ext>
            </a:extLst>
          </p:cNvPr>
          <p:cNvSpPr>
            <a:spLocks noGrp="1"/>
          </p:cNvSpPr>
          <p:nvPr>
            <p:ph idx="1"/>
          </p:nvPr>
        </p:nvSpPr>
        <p:spPr>
          <a:xfrm>
            <a:off x="6575946" y="1141120"/>
            <a:ext cx="4572000" cy="5334000"/>
          </a:xfrm>
        </p:spPr>
        <p:txBody>
          <a:bodyPr anchor="ctr">
            <a:normAutofit/>
          </a:bodyPr>
          <a:lstStyle/>
          <a:p>
            <a:pPr marL="0" indent="0">
              <a:lnSpc>
                <a:spcPct val="120000"/>
              </a:lnSpc>
              <a:buNone/>
            </a:pPr>
            <a:endParaRPr lang="en-US" sz="1700" dirty="0">
              <a:latin typeface="Times New Roman" panose="02020603050405020304" pitchFamily="18" charset="0"/>
              <a:cs typeface="Times New Roman" panose="02020603050405020304" pitchFamily="18" charset="0"/>
            </a:endParaRPr>
          </a:p>
          <a:p>
            <a:pPr>
              <a:lnSpc>
                <a:spcPct val="120000"/>
              </a:lnSpc>
            </a:pPr>
            <a:r>
              <a:rPr lang="en-US" sz="1700" dirty="0">
                <a:latin typeface="Times New Roman" panose="02020603050405020304" pitchFamily="18" charset="0"/>
                <a:cs typeface="Times New Roman" panose="02020603050405020304" pitchFamily="18" charset="0"/>
              </a:rPr>
              <a:t>To analyze and visualize the nature of pandemic and its steps for vaccination around the world by using charts.</a:t>
            </a:r>
          </a:p>
          <a:p>
            <a:pPr>
              <a:lnSpc>
                <a:spcPct val="120000"/>
              </a:lnSpc>
            </a:pPr>
            <a:r>
              <a:rPr lang="en-US" sz="1700" dirty="0">
                <a:latin typeface="Times New Roman" panose="02020603050405020304" pitchFamily="18" charset="0"/>
                <a:cs typeface="Times New Roman" panose="02020603050405020304" pitchFamily="18" charset="0"/>
              </a:rPr>
              <a:t>The below charts will depict:</a:t>
            </a:r>
          </a:p>
          <a:p>
            <a:pPr marL="342900" indent="-342900">
              <a:lnSpc>
                <a:spcPct val="120000"/>
              </a:lnSpc>
              <a:buFont typeface="+mj-lt"/>
              <a:buAutoNum type="arabicPeriod"/>
            </a:pPr>
            <a:r>
              <a:rPr lang="en-US" sz="1700" dirty="0">
                <a:latin typeface="Times New Roman" panose="02020603050405020304" pitchFamily="18" charset="0"/>
                <a:cs typeface="Times New Roman" panose="02020603050405020304" pitchFamily="18" charset="0"/>
              </a:rPr>
              <a:t>Vaccination rates among different countries.</a:t>
            </a:r>
          </a:p>
          <a:p>
            <a:pPr marL="342900" indent="-342900">
              <a:lnSpc>
                <a:spcPct val="120000"/>
              </a:lnSpc>
              <a:buFont typeface="+mj-lt"/>
              <a:buAutoNum type="arabicPeriod"/>
            </a:pPr>
            <a:r>
              <a:rPr lang="en-US" sz="1700" dirty="0">
                <a:latin typeface="Times New Roman" panose="02020603050405020304" pitchFamily="18" charset="0"/>
                <a:cs typeface="Times New Roman" panose="02020603050405020304" pitchFamily="18" charset="0"/>
              </a:rPr>
              <a:t>The Vaccination effects on hospital admissions.</a:t>
            </a:r>
          </a:p>
          <a:p>
            <a:pPr marL="342900" indent="-342900">
              <a:lnSpc>
                <a:spcPct val="120000"/>
              </a:lnSpc>
              <a:buFont typeface="+mj-lt"/>
              <a:buAutoNum type="arabicPeriod"/>
            </a:pPr>
            <a:r>
              <a:rPr lang="en-US" sz="1700" dirty="0">
                <a:latin typeface="Times New Roman" panose="02020603050405020304" pitchFamily="18" charset="0"/>
                <a:cs typeface="Times New Roman" panose="02020603050405020304" pitchFamily="18" charset="0"/>
              </a:rPr>
              <a:t>The rate at which vaccination was taken among different age groups</a:t>
            </a:r>
          </a:p>
          <a:p>
            <a:pPr marL="342900" indent="-342900">
              <a:lnSpc>
                <a:spcPct val="120000"/>
              </a:lnSpc>
              <a:buFont typeface="+mj-lt"/>
              <a:buAutoNum type="arabicPeriod"/>
            </a:pPr>
            <a:r>
              <a:rPr lang="en-US" sz="1700" dirty="0">
                <a:latin typeface="Times New Roman" panose="02020603050405020304" pitchFamily="18" charset="0"/>
                <a:cs typeface="Times New Roman" panose="02020603050405020304" pitchFamily="18" charset="0"/>
              </a:rPr>
              <a:t>Ranking of countries exceeding in taking vaccines.</a:t>
            </a:r>
          </a:p>
          <a:p>
            <a:pPr marL="342900" indent="-342900">
              <a:lnSpc>
                <a:spcPct val="120000"/>
              </a:lnSpc>
              <a:buFont typeface="+mj-lt"/>
              <a:buAutoNum type="arabicPeriod"/>
            </a:pPr>
            <a:r>
              <a:rPr lang="en-US" sz="1700" dirty="0">
                <a:latin typeface="Times New Roman" panose="02020603050405020304" pitchFamily="18" charset="0"/>
                <a:cs typeface="Times New Roman" panose="02020603050405020304" pitchFamily="18" charset="0"/>
              </a:rPr>
              <a:t>The different vaccines administered in a country.</a:t>
            </a:r>
          </a:p>
          <a:p>
            <a:pPr marL="0" indent="0">
              <a:lnSpc>
                <a:spcPct val="120000"/>
              </a:lnSpc>
              <a:buNone/>
            </a:pPr>
            <a:endParaRPr lang="en-US" sz="1700" dirty="0">
              <a:latin typeface="Times New Roman" panose="02020603050405020304" pitchFamily="18" charset="0"/>
              <a:cs typeface="Times New Roman" panose="02020603050405020304" pitchFamily="18" charset="0"/>
            </a:endParaRPr>
          </a:p>
          <a:p>
            <a:pPr>
              <a:lnSpc>
                <a:spcPct val="120000"/>
              </a:lnSpc>
            </a:pPr>
            <a:endParaRPr lang="en-US" sz="1700" dirty="0">
              <a:latin typeface="Times New Roman" panose="02020603050405020304" pitchFamily="18" charset="0"/>
              <a:cs typeface="Times New Roman" panose="02020603050405020304" pitchFamily="18" charset="0"/>
            </a:endParaRPr>
          </a:p>
        </p:txBody>
      </p:sp>
      <p:pic>
        <p:nvPicPr>
          <p:cNvPr id="4" name="Picture 3" descr="Text&#10;&#10;Description automatically generated">
            <a:extLst>
              <a:ext uri="{FF2B5EF4-FFF2-40B4-BE49-F238E27FC236}">
                <a16:creationId xmlns:a16="http://schemas.microsoft.com/office/drawing/2014/main" id="{4A5C0ED9-EC35-E5C0-67B4-71193EDE4DF7}"/>
              </a:ext>
            </a:extLst>
          </p:cNvPr>
          <p:cNvPicPr>
            <a:picLocks noChangeAspect="1"/>
          </p:cNvPicPr>
          <p:nvPr/>
        </p:nvPicPr>
        <p:blipFill>
          <a:blip r:embed="rId2"/>
          <a:stretch>
            <a:fillRect/>
          </a:stretch>
        </p:blipFill>
        <p:spPr>
          <a:xfrm>
            <a:off x="10030691" y="138545"/>
            <a:ext cx="1871904" cy="1052946"/>
          </a:xfrm>
          <a:prstGeom prst="rect">
            <a:avLst/>
          </a:prstGeom>
        </p:spPr>
      </p:pic>
    </p:spTree>
    <p:extLst>
      <p:ext uri="{BB962C8B-B14F-4D97-AF65-F5344CB8AC3E}">
        <p14:creationId xmlns:p14="http://schemas.microsoft.com/office/powerpoint/2010/main" val="14173200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0DB4423-716D-4B40-9498-69F5F3E5E0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0B339CD8-1850-4DF2-BCDF-1CAAE5F872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3197" y="1113411"/>
            <a:ext cx="4629606" cy="4629606"/>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11ECCB0-C880-324A-94C6-C8758AC6C6C4}"/>
              </a:ext>
            </a:extLst>
          </p:cNvPr>
          <p:cNvSpPr>
            <a:spLocks noGrp="1"/>
          </p:cNvSpPr>
          <p:nvPr>
            <p:ph type="title"/>
          </p:nvPr>
        </p:nvSpPr>
        <p:spPr>
          <a:xfrm>
            <a:off x="1044054" y="2286000"/>
            <a:ext cx="3965456" cy="2285999"/>
          </a:xfrm>
        </p:spPr>
        <p:txBody>
          <a:bodyPr anchor="ctr">
            <a:normAutofit/>
          </a:bodyPr>
          <a:lstStyle/>
          <a:p>
            <a:pPr algn="ctr"/>
            <a:r>
              <a:rPr lang="en-US">
                <a:solidFill>
                  <a:schemeClr val="bg1"/>
                </a:solidFill>
              </a:rPr>
              <a:t>About Our Data</a:t>
            </a:r>
          </a:p>
        </p:txBody>
      </p:sp>
      <p:sp>
        <p:nvSpPr>
          <p:cNvPr id="3" name="Content Placeholder 2">
            <a:extLst>
              <a:ext uri="{FF2B5EF4-FFF2-40B4-BE49-F238E27FC236}">
                <a16:creationId xmlns:a16="http://schemas.microsoft.com/office/drawing/2014/main" id="{D7DB8010-366E-7A43-8431-5CD7876F9571}"/>
              </a:ext>
            </a:extLst>
          </p:cNvPr>
          <p:cNvSpPr>
            <a:spLocks noGrp="1"/>
          </p:cNvSpPr>
          <p:nvPr>
            <p:ph idx="1"/>
          </p:nvPr>
        </p:nvSpPr>
        <p:spPr>
          <a:xfrm>
            <a:off x="6096000" y="762000"/>
            <a:ext cx="4572000" cy="5334000"/>
          </a:xfrm>
        </p:spPr>
        <p:txBody>
          <a:bodyPr anchor="ctr">
            <a:normAutofit/>
          </a:bodyPr>
          <a:lstStyle/>
          <a:p>
            <a:r>
              <a:rPr lang="en-US" dirty="0">
                <a:latin typeface="Times New Roman" panose="02020603050405020304" pitchFamily="18" charset="0"/>
                <a:cs typeface="Times New Roman" panose="02020603050405020304" pitchFamily="18" charset="0"/>
              </a:rPr>
              <a:t>The data was collected from our world in data.</a:t>
            </a:r>
          </a:p>
          <a:p>
            <a:r>
              <a:rPr lang="en-US" dirty="0">
                <a:latin typeface="Times New Roman" panose="02020603050405020304" pitchFamily="18" charset="0"/>
                <a:cs typeface="Times New Roman" panose="02020603050405020304" pitchFamily="18" charset="0"/>
              </a:rPr>
              <a:t>The data was selected on the basis of interests and the generate more insights from it.</a:t>
            </a:r>
          </a:p>
          <a:p>
            <a:r>
              <a:rPr lang="en-US" dirty="0">
                <a:latin typeface="Times New Roman" panose="02020603050405020304" pitchFamily="18" charset="0"/>
                <a:cs typeface="Times New Roman" panose="02020603050405020304" pitchFamily="18" charset="0"/>
              </a:rPr>
              <a:t>The scope was taken into consideration as more useful variables and insightful data was found.</a:t>
            </a:r>
          </a:p>
          <a:p>
            <a:r>
              <a:rPr lang="en-US" dirty="0">
                <a:latin typeface="Times New Roman" panose="02020603050405020304" pitchFamily="18" charset="0"/>
                <a:cs typeface="Times New Roman" panose="02020603050405020304" pitchFamily="18" charset="0"/>
              </a:rPr>
              <a:t>Our data consists of 68 columns to choose from.</a:t>
            </a:r>
          </a:p>
          <a:p>
            <a:r>
              <a:rPr lang="en-US" dirty="0">
                <a:latin typeface="Times New Roman" panose="02020603050405020304" pitchFamily="18" charset="0"/>
                <a:cs typeface="Times New Roman" panose="02020603050405020304" pitchFamily="18" charset="0"/>
              </a:rPr>
              <a:t>We took references for our visualization from Our world data and </a:t>
            </a:r>
            <a:r>
              <a:rPr lang="en-US" dirty="0" err="1">
                <a:latin typeface="Times New Roman" panose="02020603050405020304" pitchFamily="18" charset="0"/>
                <a:cs typeface="Times New Roman" panose="02020603050405020304" pitchFamily="18" charset="0"/>
              </a:rPr>
              <a:t>Nytimes</a:t>
            </a:r>
            <a:r>
              <a:rPr lang="en-US" dirty="0">
                <a:latin typeface="Times New Roman" panose="02020603050405020304" pitchFamily="18" charset="0"/>
                <a:cs typeface="Times New Roman" panose="02020603050405020304" pitchFamily="18" charset="0"/>
              </a:rPr>
              <a:t>.</a:t>
            </a:r>
          </a:p>
        </p:txBody>
      </p:sp>
      <p:pic>
        <p:nvPicPr>
          <p:cNvPr id="4" name="Picture 3" descr="Text&#10;&#10;Description automatically generated">
            <a:extLst>
              <a:ext uri="{FF2B5EF4-FFF2-40B4-BE49-F238E27FC236}">
                <a16:creationId xmlns:a16="http://schemas.microsoft.com/office/drawing/2014/main" id="{A04D3546-43DB-2CBF-BF32-DF1280A7F7BF}"/>
              </a:ext>
            </a:extLst>
          </p:cNvPr>
          <p:cNvPicPr>
            <a:picLocks noChangeAspect="1"/>
          </p:cNvPicPr>
          <p:nvPr/>
        </p:nvPicPr>
        <p:blipFill>
          <a:blip r:embed="rId2"/>
          <a:stretch>
            <a:fillRect/>
          </a:stretch>
        </p:blipFill>
        <p:spPr>
          <a:xfrm>
            <a:off x="10030691" y="138545"/>
            <a:ext cx="1871904" cy="1052946"/>
          </a:xfrm>
          <a:prstGeom prst="rect">
            <a:avLst/>
          </a:prstGeom>
        </p:spPr>
      </p:pic>
    </p:spTree>
    <p:extLst>
      <p:ext uri="{BB962C8B-B14F-4D97-AF65-F5344CB8AC3E}">
        <p14:creationId xmlns:p14="http://schemas.microsoft.com/office/powerpoint/2010/main" val="37309410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7">
            <a:extLst>
              <a:ext uri="{FF2B5EF4-FFF2-40B4-BE49-F238E27FC236}">
                <a16:creationId xmlns:a16="http://schemas.microsoft.com/office/drawing/2014/main" id="{20DB4423-716D-4B40-9498-69F5F3E5E0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0B339CD8-1850-4DF2-BCDF-1CAAE5F872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3197" y="1113411"/>
            <a:ext cx="4629606" cy="4629606"/>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56DA8FA-C6C7-3A4E-ACB0-FC504F7C60D7}"/>
              </a:ext>
            </a:extLst>
          </p:cNvPr>
          <p:cNvSpPr>
            <a:spLocks noGrp="1"/>
          </p:cNvSpPr>
          <p:nvPr>
            <p:ph type="title"/>
          </p:nvPr>
        </p:nvSpPr>
        <p:spPr>
          <a:xfrm>
            <a:off x="1044054" y="2286000"/>
            <a:ext cx="3965456" cy="2285999"/>
          </a:xfrm>
        </p:spPr>
        <p:txBody>
          <a:bodyPr anchor="ctr">
            <a:normAutofit/>
          </a:bodyPr>
          <a:lstStyle/>
          <a:p>
            <a:pPr algn="ctr"/>
            <a:r>
              <a:rPr lang="en-US">
                <a:solidFill>
                  <a:schemeClr val="bg1"/>
                </a:solidFill>
              </a:rPr>
              <a:t>At a glance</a:t>
            </a:r>
          </a:p>
        </p:txBody>
      </p:sp>
      <p:sp>
        <p:nvSpPr>
          <p:cNvPr id="3" name="Content Placeholder 2">
            <a:extLst>
              <a:ext uri="{FF2B5EF4-FFF2-40B4-BE49-F238E27FC236}">
                <a16:creationId xmlns:a16="http://schemas.microsoft.com/office/drawing/2014/main" id="{00103A98-636D-D241-9313-A5375A61262B}"/>
              </a:ext>
            </a:extLst>
          </p:cNvPr>
          <p:cNvSpPr>
            <a:spLocks noGrp="1"/>
          </p:cNvSpPr>
          <p:nvPr>
            <p:ph idx="1"/>
          </p:nvPr>
        </p:nvSpPr>
        <p:spPr>
          <a:xfrm>
            <a:off x="6096000" y="762000"/>
            <a:ext cx="4572000" cy="5334000"/>
          </a:xfrm>
        </p:spPr>
        <p:txBody>
          <a:bodyPr anchor="ctr">
            <a:normAutofit fontScale="92500"/>
          </a:bodyPr>
          <a:lstStyle/>
          <a:p>
            <a:r>
              <a:rPr lang="en-US" dirty="0">
                <a:latin typeface="Times New Roman" panose="02020603050405020304" pitchFamily="18" charset="0"/>
                <a:cs typeface="Times New Roman" panose="02020603050405020304" pitchFamily="18" charset="0"/>
              </a:rPr>
              <a:t>After completing a year of lockdown, we finally started vaccination drive in various countries.</a:t>
            </a:r>
          </a:p>
          <a:p>
            <a:r>
              <a:rPr lang="en-US" dirty="0">
                <a:latin typeface="Times New Roman" panose="02020603050405020304" pitchFamily="18" charset="0"/>
                <a:cs typeface="Times New Roman" panose="02020603050405020304" pitchFamily="18" charset="0"/>
              </a:rPr>
              <a:t>There were various vaccines produced by Scientists and trials were taken into consideration depending on scenarios.</a:t>
            </a:r>
          </a:p>
          <a:p>
            <a:r>
              <a:rPr lang="en-US" dirty="0">
                <a:latin typeface="Times New Roman" panose="02020603050405020304" pitchFamily="18" charset="0"/>
                <a:cs typeface="Times New Roman" panose="02020603050405020304" pitchFamily="18" charset="0"/>
              </a:rPr>
              <a:t>The goal of any vaccine was to keep away from the severe sickness or being hospitalized.</a:t>
            </a:r>
          </a:p>
          <a:p>
            <a:r>
              <a:rPr lang="en-US" dirty="0">
                <a:latin typeface="Times New Roman" panose="02020603050405020304" pitchFamily="18" charset="0"/>
                <a:cs typeface="Times New Roman" panose="02020603050405020304" pitchFamily="18" charset="0"/>
              </a:rPr>
              <a:t>At least one dose of the COVID-19 vaccine has been given to 55.4 percent of the world's population. </a:t>
            </a:r>
          </a:p>
          <a:p>
            <a:r>
              <a:rPr lang="en-US" dirty="0">
                <a:latin typeface="Times New Roman" panose="02020603050405020304" pitchFamily="18" charset="0"/>
                <a:cs typeface="Times New Roman" panose="02020603050405020304" pitchFamily="18" charset="0"/>
              </a:rPr>
              <a:t>Globally, 8.32 billion doses have been administered, with 32.26 million doses being administered every day. </a:t>
            </a:r>
          </a:p>
        </p:txBody>
      </p:sp>
      <p:pic>
        <p:nvPicPr>
          <p:cNvPr id="5" name="Picture 4" descr="Text&#10;&#10;Description automatically generated">
            <a:extLst>
              <a:ext uri="{FF2B5EF4-FFF2-40B4-BE49-F238E27FC236}">
                <a16:creationId xmlns:a16="http://schemas.microsoft.com/office/drawing/2014/main" id="{6A92103D-3A7F-DD12-A9BD-30569EDAA674}"/>
              </a:ext>
            </a:extLst>
          </p:cNvPr>
          <p:cNvPicPr>
            <a:picLocks noChangeAspect="1"/>
          </p:cNvPicPr>
          <p:nvPr/>
        </p:nvPicPr>
        <p:blipFill>
          <a:blip r:embed="rId2"/>
          <a:stretch>
            <a:fillRect/>
          </a:stretch>
        </p:blipFill>
        <p:spPr>
          <a:xfrm>
            <a:off x="10030691" y="138545"/>
            <a:ext cx="1871904" cy="1052946"/>
          </a:xfrm>
          <a:prstGeom prst="rect">
            <a:avLst/>
          </a:prstGeom>
        </p:spPr>
      </p:pic>
    </p:spTree>
    <p:extLst>
      <p:ext uri="{BB962C8B-B14F-4D97-AF65-F5344CB8AC3E}">
        <p14:creationId xmlns:p14="http://schemas.microsoft.com/office/powerpoint/2010/main" val="8872325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AEED5540-64E5-4258-ABA4-753F07B71B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524000" y="4571506"/>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9" name="Rectangle 8">
            <a:extLst>
              <a:ext uri="{FF2B5EF4-FFF2-40B4-BE49-F238E27FC236}">
                <a16:creationId xmlns:a16="http://schemas.microsoft.com/office/drawing/2014/main" id="{AF448D61-FD92-4997-B065-2043341242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4A6E8733-E311-4642-A372-FFA72CF198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Oval 12">
            <a:extLst>
              <a:ext uri="{FF2B5EF4-FFF2-40B4-BE49-F238E27FC236}">
                <a16:creationId xmlns:a16="http://schemas.microsoft.com/office/drawing/2014/main" id="{ED903D6B-9D52-4138-9E24-EB3F7AFA83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17864" y="760144"/>
            <a:ext cx="5356272" cy="535627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4D3BF4C-6DEA-8C4C-B6E1-6286F132C5BE}"/>
              </a:ext>
            </a:extLst>
          </p:cNvPr>
          <p:cNvSpPr>
            <a:spLocks noGrp="1"/>
          </p:cNvSpPr>
          <p:nvPr>
            <p:ph type="title"/>
          </p:nvPr>
        </p:nvSpPr>
        <p:spPr>
          <a:xfrm>
            <a:off x="4021541" y="1746913"/>
            <a:ext cx="4148919" cy="1883392"/>
          </a:xfrm>
        </p:spPr>
        <p:txBody>
          <a:bodyPr vert="horz" lIns="91440" tIns="45720" rIns="91440" bIns="45720" rtlCol="0" anchor="b">
            <a:normAutofit/>
          </a:bodyPr>
          <a:lstStyle/>
          <a:p>
            <a:pPr algn="ctr"/>
            <a:r>
              <a:rPr lang="en-US" dirty="0"/>
              <a:t>Visualizations</a:t>
            </a:r>
          </a:p>
        </p:txBody>
      </p:sp>
      <p:cxnSp>
        <p:nvCxnSpPr>
          <p:cNvPr id="15" name="Straight Connector 14">
            <a:extLst>
              <a:ext uri="{FF2B5EF4-FFF2-40B4-BE49-F238E27FC236}">
                <a16:creationId xmlns:a16="http://schemas.microsoft.com/office/drawing/2014/main" id="{E651A8F8-7445-4C49-926D-816D687651D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610423" y="3960586"/>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pic>
        <p:nvPicPr>
          <p:cNvPr id="3" name="Picture 2" descr="Text&#10;&#10;Description automatically generated">
            <a:extLst>
              <a:ext uri="{FF2B5EF4-FFF2-40B4-BE49-F238E27FC236}">
                <a16:creationId xmlns:a16="http://schemas.microsoft.com/office/drawing/2014/main" id="{435EEC91-DA69-DFDE-21F6-F3AF70CEA2CE}"/>
              </a:ext>
            </a:extLst>
          </p:cNvPr>
          <p:cNvPicPr>
            <a:picLocks noChangeAspect="1"/>
          </p:cNvPicPr>
          <p:nvPr/>
        </p:nvPicPr>
        <p:blipFill>
          <a:blip r:embed="rId2"/>
          <a:stretch>
            <a:fillRect/>
          </a:stretch>
        </p:blipFill>
        <p:spPr>
          <a:xfrm>
            <a:off x="10030691" y="138545"/>
            <a:ext cx="1871904" cy="1052946"/>
          </a:xfrm>
          <a:prstGeom prst="rect">
            <a:avLst/>
          </a:prstGeom>
        </p:spPr>
      </p:pic>
    </p:spTree>
    <p:extLst>
      <p:ext uri="{BB962C8B-B14F-4D97-AF65-F5344CB8AC3E}">
        <p14:creationId xmlns:p14="http://schemas.microsoft.com/office/powerpoint/2010/main" val="38203936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3A3DA0-8098-1D42-BE3B-967B82A55D38}"/>
              </a:ext>
            </a:extLst>
          </p:cNvPr>
          <p:cNvSpPr>
            <a:spLocks noGrp="1"/>
          </p:cNvSpPr>
          <p:nvPr>
            <p:ph type="title"/>
          </p:nvPr>
        </p:nvSpPr>
        <p:spPr>
          <a:xfrm>
            <a:off x="1182431" y="383060"/>
            <a:ext cx="9238434" cy="1173956"/>
          </a:xfrm>
        </p:spPr>
        <p:txBody>
          <a:bodyPr/>
          <a:lstStyle/>
          <a:p>
            <a:r>
              <a:rPr lang="en-US" dirty="0"/>
              <a:t>Covid Vaccines doses administered in each country</a:t>
            </a:r>
          </a:p>
        </p:txBody>
      </p:sp>
      <p:pic>
        <p:nvPicPr>
          <p:cNvPr id="5" name="Content Placeholder 4" descr="Map&#10;&#10;Description automatically generated">
            <a:extLst>
              <a:ext uri="{FF2B5EF4-FFF2-40B4-BE49-F238E27FC236}">
                <a16:creationId xmlns:a16="http://schemas.microsoft.com/office/drawing/2014/main" id="{39D54A52-D9AC-F34F-85F6-844A10487801}"/>
              </a:ext>
            </a:extLst>
          </p:cNvPr>
          <p:cNvPicPr>
            <a:picLocks noGrp="1" noChangeAspect="1"/>
          </p:cNvPicPr>
          <p:nvPr>
            <p:ph idx="1"/>
          </p:nvPr>
        </p:nvPicPr>
        <p:blipFill>
          <a:blip r:embed="rId2"/>
          <a:stretch>
            <a:fillRect/>
          </a:stretch>
        </p:blipFill>
        <p:spPr>
          <a:xfrm>
            <a:off x="518984" y="2009001"/>
            <a:ext cx="10354962" cy="4568913"/>
          </a:xfrm>
        </p:spPr>
      </p:pic>
      <p:pic>
        <p:nvPicPr>
          <p:cNvPr id="3" name="Picture 2" descr="Text&#10;&#10;Description automatically generated">
            <a:extLst>
              <a:ext uri="{FF2B5EF4-FFF2-40B4-BE49-F238E27FC236}">
                <a16:creationId xmlns:a16="http://schemas.microsoft.com/office/drawing/2014/main" id="{D364D740-F738-16B1-6E26-716CFE49CAAD}"/>
              </a:ext>
            </a:extLst>
          </p:cNvPr>
          <p:cNvPicPr>
            <a:picLocks noChangeAspect="1"/>
          </p:cNvPicPr>
          <p:nvPr/>
        </p:nvPicPr>
        <p:blipFill>
          <a:blip r:embed="rId3"/>
          <a:stretch>
            <a:fillRect/>
          </a:stretch>
        </p:blipFill>
        <p:spPr>
          <a:xfrm>
            <a:off x="10030691" y="138545"/>
            <a:ext cx="1871904" cy="1052946"/>
          </a:xfrm>
          <a:prstGeom prst="rect">
            <a:avLst/>
          </a:prstGeom>
        </p:spPr>
      </p:pic>
    </p:spTree>
    <p:extLst>
      <p:ext uri="{BB962C8B-B14F-4D97-AF65-F5344CB8AC3E}">
        <p14:creationId xmlns:p14="http://schemas.microsoft.com/office/powerpoint/2010/main" val="25470288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B5B7B3-9EE2-314C-8359-D6E0ED29B469}"/>
              </a:ext>
            </a:extLst>
          </p:cNvPr>
          <p:cNvSpPr>
            <a:spLocks noGrp="1"/>
          </p:cNvSpPr>
          <p:nvPr>
            <p:ph type="title"/>
          </p:nvPr>
        </p:nvSpPr>
        <p:spPr/>
        <p:txBody>
          <a:bodyPr/>
          <a:lstStyle/>
          <a:p>
            <a:r>
              <a:rPr lang="en-US"/>
              <a:t>About the world vaccines administered</a:t>
            </a:r>
            <a:endParaRPr lang="en-US" dirty="0"/>
          </a:p>
        </p:txBody>
      </p:sp>
      <p:sp>
        <p:nvSpPr>
          <p:cNvPr id="3" name="Content Placeholder 2">
            <a:extLst>
              <a:ext uri="{FF2B5EF4-FFF2-40B4-BE49-F238E27FC236}">
                <a16:creationId xmlns:a16="http://schemas.microsoft.com/office/drawing/2014/main" id="{248F7AEF-6D4F-2F45-ADA3-720AE2B8264B}"/>
              </a:ext>
            </a:extLst>
          </p:cNvPr>
          <p:cNvSpPr>
            <a:spLocks noGrp="1"/>
          </p:cNvSpPr>
          <p:nvPr>
            <p:ph idx="1"/>
          </p:nvPr>
        </p:nvSpPr>
        <p:spPr/>
        <p:txBody>
          <a:bodyPr>
            <a:normAutofit fontScale="62500" lnSpcReduction="20000"/>
          </a:bodyPr>
          <a:lstStyle/>
          <a:p>
            <a:r>
              <a:rPr lang="en-US" sz="2400">
                <a:latin typeface="Times New Roman" panose="02020603050405020304" pitchFamily="18" charset="0"/>
                <a:cs typeface="Times New Roman" panose="02020603050405020304" pitchFamily="18" charset="0"/>
              </a:rPr>
              <a:t>In our analysis of vaccination rates by country, we found that several countries have made great progress in their vaccination drives.</a:t>
            </a:r>
          </a:p>
          <a:p>
            <a:r>
              <a:rPr lang="en-US" sz="2400">
                <a:latin typeface="Times New Roman" panose="02020603050405020304" pitchFamily="18" charset="0"/>
                <a:cs typeface="Times New Roman" panose="02020603050405020304" pitchFamily="18" charset="0"/>
              </a:rPr>
              <a:t>Notable countries with high vaccination rates per hundred include the USA, Canada, China, Spain, Denmark, and other European countries.</a:t>
            </a:r>
          </a:p>
          <a:p>
            <a:r>
              <a:rPr lang="en-US" sz="2400">
                <a:latin typeface="Times New Roman" panose="02020603050405020304" pitchFamily="18" charset="0"/>
                <a:cs typeface="Times New Roman" panose="02020603050405020304" pitchFamily="18" charset="0"/>
              </a:rPr>
              <a:t>However, our analysis also revealed a concerning trend in African countries, where vaccination rates per hundred are significantly lower than in other regions.</a:t>
            </a:r>
          </a:p>
          <a:p>
            <a:r>
              <a:rPr lang="en-US" sz="2400">
                <a:latin typeface="Times New Roman" panose="02020603050405020304" pitchFamily="18" charset="0"/>
                <a:cs typeface="Times New Roman" panose="02020603050405020304" pitchFamily="18" charset="0"/>
              </a:rPr>
              <a:t>Specifically, the average number of people vaccinated per hundred in Africa is 11.91, which is well below the global average and a cause of concern.</a:t>
            </a:r>
          </a:p>
          <a:p>
            <a:r>
              <a:rPr lang="en-US" sz="2400">
                <a:latin typeface="Times New Roman" panose="02020603050405020304" pitchFamily="18" charset="0"/>
                <a:cs typeface="Times New Roman" panose="02020603050405020304" pitchFamily="18" charset="0"/>
              </a:rPr>
              <a:t>This finding underscores the need for increased attention and resources to ensure that vaccines are more widely distributed and accessible in African countries.</a:t>
            </a:r>
          </a:p>
          <a:p>
            <a:r>
              <a:rPr lang="en-US" sz="2400">
                <a:latin typeface="Times New Roman" panose="02020603050405020304" pitchFamily="18" charset="0"/>
                <a:cs typeface="Times New Roman" panose="02020603050405020304" pitchFamily="18" charset="0"/>
              </a:rPr>
              <a:t>Visualization: Include a world map that visually represents the vaccination rates per hundred in different countries. Highlight the countries with the highest and lowest vaccination rates.</a:t>
            </a:r>
          </a:p>
          <a:p>
            <a:pPr marL="0" indent="0">
              <a:buNone/>
            </a:pPr>
            <a:endParaRPr lang="en-US">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pic>
        <p:nvPicPr>
          <p:cNvPr id="4" name="Picture 3" descr="Text&#10;&#10;Description automatically generated">
            <a:extLst>
              <a:ext uri="{FF2B5EF4-FFF2-40B4-BE49-F238E27FC236}">
                <a16:creationId xmlns:a16="http://schemas.microsoft.com/office/drawing/2014/main" id="{8754C3DF-ADAC-1AAC-3ABC-D5809B62B993}"/>
              </a:ext>
            </a:extLst>
          </p:cNvPr>
          <p:cNvPicPr>
            <a:picLocks noChangeAspect="1"/>
          </p:cNvPicPr>
          <p:nvPr/>
        </p:nvPicPr>
        <p:blipFill>
          <a:blip r:embed="rId2"/>
          <a:stretch>
            <a:fillRect/>
          </a:stretch>
        </p:blipFill>
        <p:spPr>
          <a:xfrm>
            <a:off x="10030691" y="138545"/>
            <a:ext cx="1871904" cy="1052946"/>
          </a:xfrm>
          <a:prstGeom prst="rect">
            <a:avLst/>
          </a:prstGeom>
        </p:spPr>
      </p:pic>
    </p:spTree>
    <p:extLst>
      <p:ext uri="{BB962C8B-B14F-4D97-AF65-F5344CB8AC3E}">
        <p14:creationId xmlns:p14="http://schemas.microsoft.com/office/powerpoint/2010/main" val="39864527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9184DF83-39E6-4BDC-9E23-17F25AB44C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F6EDE3-29C6-A740-ADD6-F9483395D157}"/>
              </a:ext>
            </a:extLst>
          </p:cNvPr>
          <p:cNvSpPr>
            <a:spLocks noGrp="1"/>
          </p:cNvSpPr>
          <p:nvPr>
            <p:ph type="title"/>
          </p:nvPr>
        </p:nvSpPr>
        <p:spPr>
          <a:xfrm>
            <a:off x="772644" y="1399308"/>
            <a:ext cx="10851572" cy="628388"/>
          </a:xfrm>
        </p:spPr>
        <p:txBody>
          <a:bodyPr>
            <a:noAutofit/>
          </a:bodyPr>
          <a:lstStyle/>
          <a:p>
            <a:pPr>
              <a:lnSpc>
                <a:spcPct val="110000"/>
              </a:lnSpc>
            </a:pPr>
            <a:r>
              <a:rPr lang="en-US" sz="1500" dirty="0">
                <a:solidFill>
                  <a:schemeClr val="bg1"/>
                </a:solidFill>
              </a:rPr>
              <a:t>A Comparison of Hospitalization Rates Before and After Vaccination</a:t>
            </a:r>
          </a:p>
        </p:txBody>
      </p:sp>
      <p:pic>
        <p:nvPicPr>
          <p:cNvPr id="5" name="Content Placeholder 4" descr="Chart, text&#10;&#10;Description automatically generated with medium confidence">
            <a:extLst>
              <a:ext uri="{FF2B5EF4-FFF2-40B4-BE49-F238E27FC236}">
                <a16:creationId xmlns:a16="http://schemas.microsoft.com/office/drawing/2014/main" id="{B3A5A2B3-C3B1-B948-AB79-50914762A605}"/>
              </a:ext>
            </a:extLst>
          </p:cNvPr>
          <p:cNvPicPr>
            <a:picLocks noChangeAspect="1"/>
          </p:cNvPicPr>
          <p:nvPr/>
        </p:nvPicPr>
        <p:blipFill rotWithShape="1">
          <a:blip r:embed="rId2"/>
          <a:srcRect b="3933"/>
          <a:stretch/>
        </p:blipFill>
        <p:spPr>
          <a:xfrm>
            <a:off x="171450" y="2526461"/>
            <a:ext cx="5855277" cy="3440536"/>
          </a:xfrm>
          <a:prstGeom prst="rect">
            <a:avLst/>
          </a:prstGeom>
        </p:spPr>
      </p:pic>
      <p:pic>
        <p:nvPicPr>
          <p:cNvPr id="16" name="Content Placeholder 4" descr="Chart, scatter chart&#10;&#10;Description automatically generated">
            <a:extLst>
              <a:ext uri="{FF2B5EF4-FFF2-40B4-BE49-F238E27FC236}">
                <a16:creationId xmlns:a16="http://schemas.microsoft.com/office/drawing/2014/main" id="{C19073B7-D2FA-E81E-2403-82531BCF8FDC}"/>
              </a:ext>
            </a:extLst>
          </p:cNvPr>
          <p:cNvPicPr>
            <a:picLocks noGrp="1" noChangeAspect="1"/>
          </p:cNvPicPr>
          <p:nvPr>
            <p:ph idx="1"/>
          </p:nvPr>
        </p:nvPicPr>
        <p:blipFill rotWithShape="1">
          <a:blip r:embed="rId3"/>
          <a:srcRect b="4341"/>
          <a:stretch/>
        </p:blipFill>
        <p:spPr>
          <a:xfrm>
            <a:off x="6198430" y="2526461"/>
            <a:ext cx="5855277" cy="3440536"/>
          </a:xfrm>
          <a:prstGeom prst="rect">
            <a:avLst/>
          </a:prstGeom>
        </p:spPr>
      </p:pic>
      <p:pic>
        <p:nvPicPr>
          <p:cNvPr id="17" name="Picture 16" descr="Text&#10;&#10;Description automatically generated">
            <a:extLst>
              <a:ext uri="{FF2B5EF4-FFF2-40B4-BE49-F238E27FC236}">
                <a16:creationId xmlns:a16="http://schemas.microsoft.com/office/drawing/2014/main" id="{98E0C1A9-BC03-15F1-42F9-805242BFD484}"/>
              </a:ext>
            </a:extLst>
          </p:cNvPr>
          <p:cNvPicPr>
            <a:picLocks noChangeAspect="1"/>
          </p:cNvPicPr>
          <p:nvPr/>
        </p:nvPicPr>
        <p:blipFill>
          <a:blip r:embed="rId4"/>
          <a:stretch>
            <a:fillRect/>
          </a:stretch>
        </p:blipFill>
        <p:spPr>
          <a:xfrm>
            <a:off x="10030691" y="138545"/>
            <a:ext cx="1871904" cy="1052946"/>
          </a:xfrm>
          <a:prstGeom prst="rect">
            <a:avLst/>
          </a:prstGeom>
        </p:spPr>
      </p:pic>
    </p:spTree>
    <p:extLst>
      <p:ext uri="{BB962C8B-B14F-4D97-AF65-F5344CB8AC3E}">
        <p14:creationId xmlns:p14="http://schemas.microsoft.com/office/powerpoint/2010/main" val="1493047574"/>
      </p:ext>
    </p:extLst>
  </p:cSld>
  <p:clrMapOvr>
    <a:overrideClrMapping bg1="lt1" tx1="dk1" bg2="lt2" tx2="dk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4A4829-D1D0-7C86-477F-8AB62B11720A}"/>
              </a:ext>
            </a:extLst>
          </p:cNvPr>
          <p:cNvSpPr>
            <a:spLocks noGrp="1"/>
          </p:cNvSpPr>
          <p:nvPr>
            <p:ph type="title"/>
          </p:nvPr>
        </p:nvSpPr>
        <p:spPr/>
        <p:txBody>
          <a:bodyPr/>
          <a:lstStyle/>
          <a:p>
            <a:r>
              <a:rPr lang="en-US" dirty="0"/>
              <a:t>Insights</a:t>
            </a:r>
          </a:p>
        </p:txBody>
      </p:sp>
      <p:sp>
        <p:nvSpPr>
          <p:cNvPr id="3" name="Content Placeholder 2">
            <a:extLst>
              <a:ext uri="{FF2B5EF4-FFF2-40B4-BE49-F238E27FC236}">
                <a16:creationId xmlns:a16="http://schemas.microsoft.com/office/drawing/2014/main" id="{D3D93D78-93F6-0BF3-F2A4-C453623CF4E0}"/>
              </a:ext>
            </a:extLst>
          </p:cNvPr>
          <p:cNvSpPr>
            <a:spLocks noGrp="1"/>
          </p:cNvSpPr>
          <p:nvPr>
            <p:ph idx="1"/>
          </p:nvPr>
        </p:nvSpPr>
        <p:spPr/>
        <p:txBody>
          <a:bodyPr>
            <a:normAutofit fontScale="85000" lnSpcReduction="10000"/>
          </a:bodyPr>
          <a:lstStyle/>
          <a:p>
            <a:r>
              <a:rPr lang="en-US" sz="1800" dirty="0">
                <a:latin typeface="Times New Roman" panose="02020603050405020304" pitchFamily="18" charset="0"/>
                <a:cs typeface="Times New Roman" panose="02020603050405020304" pitchFamily="18" charset="0"/>
              </a:rPr>
              <a:t>Introduction: The success of COVID-19 vaccination can be measured in many ways, one of which is the impact on hospital admissions. In this slide, we present two charts that showcase the impact of vaccination on hospitalization rates in the US and Spain.</a:t>
            </a:r>
          </a:p>
          <a:p>
            <a:r>
              <a:rPr lang="en-US" sz="1800" dirty="0">
                <a:latin typeface="Times New Roman" panose="02020603050405020304" pitchFamily="18" charset="0"/>
                <a:cs typeface="Times New Roman" panose="02020603050405020304" pitchFamily="18" charset="0"/>
              </a:rPr>
              <a:t>Chart 1: The first chart displays the number of hospitalized patients and people vaccinated in December 2020. It shows that the US had the highest number of hospitalized patients (123,921) compared to other countries.</a:t>
            </a:r>
          </a:p>
          <a:p>
            <a:r>
              <a:rPr lang="en-US" sz="1800" dirty="0">
                <a:latin typeface="Times New Roman" panose="02020603050405020304" pitchFamily="18" charset="0"/>
                <a:cs typeface="Times New Roman" panose="02020603050405020304" pitchFamily="18" charset="0"/>
              </a:rPr>
              <a:t>Chart 2: The second chart shows the hospitalization rates in November 2021. We observe that the number of hospitalized patients has decreased significantly to 58,620 in the US. Similarly, in Spain, the number of hospitalized patients decreased from 30,815 in January 2021 to 2,398 in November 2021.</a:t>
            </a:r>
          </a:p>
          <a:p>
            <a:r>
              <a:rPr lang="en-US" sz="1800" dirty="0">
                <a:latin typeface="Times New Roman" panose="02020603050405020304" pitchFamily="18" charset="0"/>
                <a:cs typeface="Times New Roman" panose="02020603050405020304" pitchFamily="18" charset="0"/>
              </a:rPr>
              <a:t>Conclusion: These charts demonstrate the positive impact of vaccination on reducing hospital admissions. The decrease in hospitalization rates is a testament to the efficacy of COVID-19 vaccines and highlights the importance of continuing the vaccination drive globally to reduce the burden on healthcare systems.</a:t>
            </a:r>
          </a:p>
          <a:p>
            <a:pPr marL="0" indent="0">
              <a:buNone/>
            </a:pPr>
            <a:endParaRPr lang="en-US" dirty="0">
              <a:latin typeface="Times New Roman" panose="02020603050405020304" pitchFamily="18" charset="0"/>
              <a:cs typeface="Times New Roman" panose="02020603050405020304" pitchFamily="18" charset="0"/>
            </a:endParaRPr>
          </a:p>
        </p:txBody>
      </p:sp>
      <p:pic>
        <p:nvPicPr>
          <p:cNvPr id="4" name="Picture 3" descr="Text&#10;&#10;Description automatically generated">
            <a:extLst>
              <a:ext uri="{FF2B5EF4-FFF2-40B4-BE49-F238E27FC236}">
                <a16:creationId xmlns:a16="http://schemas.microsoft.com/office/drawing/2014/main" id="{3F0B2976-C24D-71DE-2432-3DC32A4948AF}"/>
              </a:ext>
            </a:extLst>
          </p:cNvPr>
          <p:cNvPicPr>
            <a:picLocks noChangeAspect="1"/>
          </p:cNvPicPr>
          <p:nvPr/>
        </p:nvPicPr>
        <p:blipFill>
          <a:blip r:embed="rId2"/>
          <a:stretch>
            <a:fillRect/>
          </a:stretch>
        </p:blipFill>
        <p:spPr>
          <a:xfrm>
            <a:off x="10030691" y="138545"/>
            <a:ext cx="1871904" cy="1052946"/>
          </a:xfrm>
          <a:prstGeom prst="rect">
            <a:avLst/>
          </a:prstGeom>
        </p:spPr>
      </p:pic>
    </p:spTree>
    <p:extLst>
      <p:ext uri="{BB962C8B-B14F-4D97-AF65-F5344CB8AC3E}">
        <p14:creationId xmlns:p14="http://schemas.microsoft.com/office/powerpoint/2010/main" val="4223703677"/>
      </p:ext>
    </p:extLst>
  </p:cSld>
  <p:clrMapOvr>
    <a:masterClrMapping/>
  </p:clrMapOvr>
</p:sld>
</file>

<file path=ppt/theme/theme1.xml><?xml version="1.0" encoding="utf-8"?>
<a:theme xmlns:a="http://schemas.openxmlformats.org/drawingml/2006/main" name="PortalVTI">
  <a:themeElements>
    <a:clrScheme name="AnalogousFromLightSeedLeftStep">
      <a:dk1>
        <a:srgbClr val="000000"/>
      </a:dk1>
      <a:lt1>
        <a:srgbClr val="FFFFFF"/>
      </a:lt1>
      <a:dk2>
        <a:srgbClr val="243341"/>
      </a:dk2>
      <a:lt2>
        <a:srgbClr val="E8E5E2"/>
      </a:lt2>
      <a:accent1>
        <a:srgbClr val="87A5BE"/>
      </a:accent1>
      <a:accent2>
        <a:srgbClr val="77ABAE"/>
      </a:accent2>
      <a:accent3>
        <a:srgbClr val="81AA9B"/>
      </a:accent3>
      <a:accent4>
        <a:srgbClr val="77AF84"/>
      </a:accent4>
      <a:accent5>
        <a:srgbClr val="89AA81"/>
      </a:accent5>
      <a:accent6>
        <a:srgbClr val="94A873"/>
      </a:accent6>
      <a:hlink>
        <a:srgbClr val="A07C5D"/>
      </a:hlink>
      <a:folHlink>
        <a:srgbClr val="7F7F7F"/>
      </a:folHlink>
    </a:clrScheme>
    <a:fontScheme name="Earth">
      <a:majorFont>
        <a:latin typeface="Trade Gothic Next Cond"/>
        <a:ea typeface=""/>
        <a:cs typeface=""/>
      </a:majorFont>
      <a:minorFont>
        <a:latin typeface="Trade Gothic Next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rtalVTI" id="{0E0D5035-C7F2-4607-91F4-D5D5F886A15A}" vid="{EAFF3D8B-AC13-4E90-80A9-182200FBC866}"/>
    </a:ext>
  </a:extLst>
</a:theme>
</file>

<file path=docProps/app.xml><?xml version="1.0" encoding="utf-8"?>
<Properties xmlns="http://schemas.openxmlformats.org/officeDocument/2006/extended-properties" xmlns:vt="http://schemas.openxmlformats.org/officeDocument/2006/docPropsVTypes">
  <TotalTime>17032</TotalTime>
  <Words>1180</Words>
  <Application>Microsoft Office PowerPoint</Application>
  <PresentationFormat>Widescreen</PresentationFormat>
  <Paragraphs>71</Paragraphs>
  <Slides>18</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Times New Roman</vt:lpstr>
      <vt:lpstr>Trade Gothic Next Cond</vt:lpstr>
      <vt:lpstr>Trade Gothic Next Light</vt:lpstr>
      <vt:lpstr>PortalVTI</vt:lpstr>
      <vt:lpstr>Global Covid-19 Vaccination Data Analysis and Visualization</vt:lpstr>
      <vt:lpstr>Agenda</vt:lpstr>
      <vt:lpstr>About Our Data</vt:lpstr>
      <vt:lpstr>At a glance</vt:lpstr>
      <vt:lpstr>Visualizations</vt:lpstr>
      <vt:lpstr>Covid Vaccines doses administered in each country</vt:lpstr>
      <vt:lpstr>About the world vaccines administered</vt:lpstr>
      <vt:lpstr>A Comparison of Hospitalization Rates Before and After Vaccination</vt:lpstr>
      <vt:lpstr>Insights</vt:lpstr>
      <vt:lpstr>The Different Parameters used for For administration</vt:lpstr>
      <vt:lpstr>In this the stacked bar is shown to partially vaccinated and fully vaccinated.</vt:lpstr>
      <vt:lpstr>PowerPoint Presentation</vt:lpstr>
      <vt:lpstr>PowerPoint Presentation</vt:lpstr>
      <vt:lpstr>PowerPoint Presentation</vt:lpstr>
      <vt:lpstr>The visualization below shows Covid Vaccination taken by people on basis of age group</vt:lpstr>
      <vt:lpstr>Insights</vt:lpstr>
      <vt:lpstr>Conclusion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DAV Project BY Nishit &amp; Simran</dc:title>
  <dc:creator>Simran Kaur Charanjit Singh Gulati</dc:creator>
  <cp:lastModifiedBy>Nishit Pabari</cp:lastModifiedBy>
  <cp:revision>19</cp:revision>
  <dcterms:created xsi:type="dcterms:W3CDTF">2021-12-10T01:05:42Z</dcterms:created>
  <dcterms:modified xsi:type="dcterms:W3CDTF">2023-04-04T19:46:47Z</dcterms:modified>
</cp:coreProperties>
</file>

<file path=docProps/thumbnail.jpeg>
</file>